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0" r:id="rId2"/>
    <p:sldId id="275" r:id="rId3"/>
    <p:sldId id="276" r:id="rId4"/>
    <p:sldId id="282" r:id="rId5"/>
    <p:sldId id="284" r:id="rId6"/>
    <p:sldId id="288" r:id="rId7"/>
    <p:sldId id="286" r:id="rId8"/>
    <p:sldId id="287"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D53"/>
    <a:srgbClr val="F48020"/>
    <a:srgbClr val="A2CC39"/>
    <a:srgbClr val="E87414"/>
    <a:srgbClr val="00ABD6"/>
    <a:srgbClr val="EE3046"/>
    <a:srgbClr val="E6E6E6"/>
    <a:srgbClr val="84D2E2"/>
    <a:srgbClr val="96C02D"/>
    <a:srgbClr val="FFD8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92" autoAdjust="0"/>
    <p:restoredTop sz="95428" autoAdjust="0"/>
  </p:normalViewPr>
  <p:slideViewPr>
    <p:cSldViewPr>
      <p:cViewPr varScale="1">
        <p:scale>
          <a:sx n="91" d="100"/>
          <a:sy n="91" d="100"/>
        </p:scale>
        <p:origin x="16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8475" cy="4651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70342" y="1"/>
            <a:ext cx="3038475" cy="465138"/>
          </a:xfrm>
          <a:prstGeom prst="rect">
            <a:avLst/>
          </a:prstGeom>
        </p:spPr>
        <p:txBody>
          <a:bodyPr vert="horz" lIns="91431" tIns="45715" rIns="91431" bIns="45715" rtlCol="0"/>
          <a:lstStyle>
            <a:lvl1pPr algn="r">
              <a:defRPr sz="1200"/>
            </a:lvl1pPr>
          </a:lstStyle>
          <a:p>
            <a:fld id="{E637ECEE-8225-4270-83A5-511AE4D54A82}" type="datetimeFigureOut">
              <a:rPr lang="en-US" smtClean="0"/>
              <a:t>3/20/2018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5" y="4416429"/>
            <a:ext cx="5607050" cy="4183063"/>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676"/>
            <a:ext cx="3038475" cy="465138"/>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0342" y="8829676"/>
            <a:ext cx="3038475" cy="465138"/>
          </a:xfrm>
          <a:prstGeom prst="rect">
            <a:avLst/>
          </a:prstGeom>
        </p:spPr>
        <p:txBody>
          <a:bodyPr vert="horz" lIns="91431" tIns="45715" rIns="91431" bIns="45715" rtlCol="0" anchor="b"/>
          <a:lstStyle>
            <a:lvl1pPr algn="r">
              <a:defRPr sz="1200"/>
            </a:lvl1pPr>
          </a:lstStyle>
          <a:p>
            <a:fld id="{A1C311A0-F141-4CA8-88A9-86519D014625}" type="slidenum">
              <a:rPr lang="en-US" smtClean="0"/>
              <a:t>‹#›</a:t>
            </a:fld>
            <a:endParaRPr lang="en-US"/>
          </a:p>
        </p:txBody>
      </p:sp>
    </p:spTree>
    <p:extLst>
      <p:ext uri="{BB962C8B-B14F-4D97-AF65-F5344CB8AC3E}">
        <p14:creationId xmlns:p14="http://schemas.microsoft.com/office/powerpoint/2010/main" val="2818349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311A0-F141-4CA8-88A9-86519D014625}" type="slidenum">
              <a:rPr lang="en-US" smtClean="0"/>
              <a:t>1</a:t>
            </a:fld>
            <a:endParaRPr lang="en-US"/>
          </a:p>
        </p:txBody>
      </p:sp>
    </p:spTree>
    <p:extLst>
      <p:ext uri="{BB962C8B-B14F-4D97-AF65-F5344CB8AC3E}">
        <p14:creationId xmlns:p14="http://schemas.microsoft.com/office/powerpoint/2010/main" val="2097223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311A0-F141-4CA8-88A9-86519D014625}" type="slidenum">
              <a:rPr lang="en-US" smtClean="0"/>
              <a:t>3</a:t>
            </a:fld>
            <a:endParaRPr lang="en-US"/>
          </a:p>
        </p:txBody>
      </p:sp>
    </p:spTree>
    <p:extLst>
      <p:ext uri="{BB962C8B-B14F-4D97-AF65-F5344CB8AC3E}">
        <p14:creationId xmlns:p14="http://schemas.microsoft.com/office/powerpoint/2010/main" val="381792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C311A0-F141-4CA8-88A9-86519D014625}" type="slidenum">
              <a:rPr lang="en-US" smtClean="0"/>
              <a:t>6</a:t>
            </a:fld>
            <a:endParaRPr lang="en-US"/>
          </a:p>
        </p:txBody>
      </p:sp>
    </p:spTree>
    <p:extLst>
      <p:ext uri="{BB962C8B-B14F-4D97-AF65-F5344CB8AC3E}">
        <p14:creationId xmlns:p14="http://schemas.microsoft.com/office/powerpoint/2010/main" val="253458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59E049-0C1A-4455-9486-2D55C3C2D6B7}"/>
              </a:ext>
            </a:extLst>
          </p:cNvPr>
          <p:cNvSpPr/>
          <p:nvPr userDrawn="1"/>
        </p:nvSpPr>
        <p:spPr>
          <a:xfrm>
            <a:off x="0" y="0"/>
            <a:ext cx="9144000" cy="6858000"/>
          </a:xfrm>
          <a:prstGeom prst="rect">
            <a:avLst/>
          </a:prstGeom>
          <a:solidFill>
            <a:srgbClr val="84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232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7C986C-FC6C-4BC1-86EE-5C166AB3EA61}"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0AA36-5CBE-4181-9E5D-3A5D85E6789A}" type="slidenum">
              <a:rPr lang="en-US" smtClean="0"/>
              <a:t>‹#›</a:t>
            </a:fld>
            <a:endParaRPr lang="en-US"/>
          </a:p>
        </p:txBody>
      </p:sp>
    </p:spTree>
    <p:extLst>
      <p:ext uri="{BB962C8B-B14F-4D97-AF65-F5344CB8AC3E}">
        <p14:creationId xmlns:p14="http://schemas.microsoft.com/office/powerpoint/2010/main" val="285116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7C986C-FC6C-4BC1-86EE-5C166AB3EA61}" type="datetimeFigureOut">
              <a:rPr lang="en-US" smtClean="0"/>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0AA36-5CBE-4181-9E5D-3A5D85E6789A}" type="slidenum">
              <a:rPr lang="en-US" smtClean="0"/>
              <a:t>‹#›</a:t>
            </a:fld>
            <a:endParaRPr lang="en-US"/>
          </a:p>
        </p:txBody>
      </p:sp>
    </p:spTree>
    <p:extLst>
      <p:ext uri="{BB962C8B-B14F-4D97-AF65-F5344CB8AC3E}">
        <p14:creationId xmlns:p14="http://schemas.microsoft.com/office/powerpoint/2010/main" val="1144297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C986C-FC6C-4BC1-86EE-5C166AB3EA61}" type="datetimeFigureOut">
              <a:rPr lang="en-US" smtClean="0"/>
              <a:t>3/20/2018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0AA36-5CBE-4181-9E5D-3A5D85E6789A}" type="slidenum">
              <a:rPr lang="en-US" smtClean="0"/>
              <a:t>‹#›</a:t>
            </a:fld>
            <a:endParaRPr lang="en-US"/>
          </a:p>
        </p:txBody>
      </p:sp>
    </p:spTree>
    <p:extLst>
      <p:ext uri="{BB962C8B-B14F-4D97-AF65-F5344CB8AC3E}">
        <p14:creationId xmlns:p14="http://schemas.microsoft.com/office/powerpoint/2010/main" val="190299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 y="13140"/>
            <a:ext cx="9143996" cy="6857997"/>
          </a:xfrm>
          <a:prstGeom prst="rect">
            <a:avLst/>
          </a:prstGeom>
        </p:spPr>
      </p:pic>
      <p:sp>
        <p:nvSpPr>
          <p:cNvPr id="8" name="TextBox 7">
            <a:extLst>
              <a:ext uri="{FF2B5EF4-FFF2-40B4-BE49-F238E27FC236}">
                <a16:creationId xmlns:a16="http://schemas.microsoft.com/office/drawing/2014/main" id="{33FCE8AF-D359-440B-95CE-139FD848E8CC}"/>
              </a:ext>
            </a:extLst>
          </p:cNvPr>
          <p:cNvSpPr txBox="1"/>
          <p:nvPr/>
        </p:nvSpPr>
        <p:spPr>
          <a:xfrm>
            <a:off x="2438399" y="133714"/>
            <a:ext cx="4267200" cy="830997"/>
          </a:xfrm>
          <a:prstGeom prst="rect">
            <a:avLst/>
          </a:prstGeom>
          <a:noFill/>
        </p:spPr>
        <p:txBody>
          <a:bodyPr wrap="square" rtlCol="0">
            <a:spAutoFit/>
          </a:bodyPr>
          <a:lstStyle/>
          <a:p>
            <a:pPr algn="ctr"/>
            <a:r>
              <a:rPr lang="en-US" sz="2400" b="1" dirty="0" smtClean="0">
                <a:latin typeface="Arial" charset="0"/>
                <a:ea typeface="Arial" charset="0"/>
                <a:cs typeface="Arial" charset="0"/>
              </a:rPr>
              <a:t>Montessori Country Day School in Plainsboro</a:t>
            </a:r>
            <a:endParaRPr lang="en-US" sz="2000" dirty="0">
              <a:latin typeface="Arial" charset="0"/>
              <a:ea typeface="Arial" charset="0"/>
              <a:cs typeface="Arial" charset="0"/>
            </a:endParaRPr>
          </a:p>
        </p:txBody>
      </p:sp>
      <p:sp>
        <p:nvSpPr>
          <p:cNvPr id="2" name="TextBox 1">
            <a:extLst>
              <a:ext uri="{FF2B5EF4-FFF2-40B4-BE49-F238E27FC236}">
                <a16:creationId xmlns:a16="http://schemas.microsoft.com/office/drawing/2014/main" id="{54F6D764-91D8-4F29-97AE-FF6F0E012BE4}"/>
              </a:ext>
            </a:extLst>
          </p:cNvPr>
          <p:cNvSpPr txBox="1"/>
          <p:nvPr/>
        </p:nvSpPr>
        <p:spPr>
          <a:xfrm>
            <a:off x="457200" y="6512496"/>
            <a:ext cx="8229600" cy="276999"/>
          </a:xfrm>
          <a:prstGeom prst="rect">
            <a:avLst/>
          </a:prstGeom>
          <a:noFill/>
        </p:spPr>
        <p:txBody>
          <a:bodyPr wrap="square" rtlCol="0">
            <a:spAutoFit/>
          </a:bodyPr>
          <a:lstStyle/>
          <a:p>
            <a:pPr algn="ctr"/>
            <a:r>
              <a:rPr lang="it-IT" sz="1200" b="1" dirty="0" smtClean="0">
                <a:solidFill>
                  <a:schemeClr val="bg1"/>
                </a:solidFill>
                <a:latin typeface="Arial" panose="020B0604020202020204" pitchFamily="34" charset="0"/>
                <a:cs typeface="Arial" panose="020B0604020202020204" pitchFamily="34" charset="0"/>
              </a:rPr>
              <a:t>72 Grovers Mill Road, Plainsboro, NJ 08536• </a:t>
            </a:r>
            <a:r>
              <a:rPr lang="en-US" sz="1200" b="1" dirty="0" smtClean="0">
                <a:solidFill>
                  <a:schemeClr val="bg1"/>
                </a:solidFill>
                <a:latin typeface="Arial" panose="020B0604020202020204" pitchFamily="34" charset="0"/>
                <a:cs typeface="Arial" panose="020B0604020202020204" pitchFamily="34" charset="0"/>
              </a:rPr>
              <a:t>(609) 799-7990 </a:t>
            </a:r>
            <a:r>
              <a:rPr lang="en-US" sz="1200" b="1" dirty="0">
                <a:solidFill>
                  <a:schemeClr val="bg1"/>
                </a:solidFill>
                <a:latin typeface="Arial" panose="020B0604020202020204" pitchFamily="34" charset="0"/>
                <a:cs typeface="Arial" panose="020B0604020202020204" pitchFamily="34" charset="0"/>
              </a:rPr>
              <a:t>•  </a:t>
            </a:r>
            <a:r>
              <a:rPr lang="en-US" sz="1200" b="1" dirty="0" smtClean="0">
                <a:solidFill>
                  <a:schemeClr val="bg1"/>
                </a:solidFill>
                <a:latin typeface="Arial" panose="020B0604020202020204" pitchFamily="34" charset="0"/>
                <a:cs typeface="Arial" panose="020B0604020202020204" pitchFamily="34" charset="0"/>
              </a:rPr>
              <a:t>Montessori Corner.</a:t>
            </a:r>
            <a:r>
              <a:rPr lang="en-US" sz="1200" b="1" dirty="0" smtClean="0">
                <a:solidFill>
                  <a:schemeClr val="bg1"/>
                </a:solidFill>
                <a:latin typeface="Arial" panose="020B0604020202020204" pitchFamily="34" charset="0"/>
                <a:ea typeface="Verdana" panose="020B0604030504040204" pitchFamily="34" charset="0"/>
                <a:cs typeface="Arial" panose="020B0604020202020204" pitchFamily="34" charset="0"/>
              </a:rPr>
              <a:t>com</a:t>
            </a:r>
            <a:endParaRPr lang="en-US" sz="12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019800" y="3442139"/>
            <a:ext cx="3288080" cy="369332"/>
          </a:xfrm>
          <a:prstGeom prst="rect">
            <a:avLst/>
          </a:prstGeom>
          <a:noFill/>
        </p:spPr>
        <p:txBody>
          <a:bodyPr wrap="none" rtlCol="0">
            <a:spAutoFit/>
          </a:bodyPr>
          <a:lstStyle/>
          <a:p>
            <a:r>
              <a:rPr lang="en-US" b="1" dirty="0" smtClean="0">
                <a:latin typeface="Arial" pitchFamily="34" charset="0"/>
                <a:cs typeface="Arial" pitchFamily="34" charset="0"/>
              </a:rPr>
              <a:t>Kindergarten &amp; Elementary  </a:t>
            </a:r>
            <a:endParaRPr lang="en-US" b="1" dirty="0">
              <a:latin typeface="Arial" pitchFamily="34" charset="0"/>
              <a:cs typeface="Arial" pitchFamily="34" charset="0"/>
            </a:endParaRPr>
          </a:p>
        </p:txBody>
      </p:sp>
      <p:sp>
        <p:nvSpPr>
          <p:cNvPr id="4" name="Rectangle 3"/>
          <p:cNvSpPr/>
          <p:nvPr/>
        </p:nvSpPr>
        <p:spPr>
          <a:xfrm>
            <a:off x="0" y="3303639"/>
            <a:ext cx="4000498" cy="646331"/>
          </a:xfrm>
          <a:prstGeom prst="rect">
            <a:avLst/>
          </a:prstGeom>
        </p:spPr>
        <p:txBody>
          <a:bodyPr wrap="square">
            <a:spAutoFit/>
          </a:bodyPr>
          <a:lstStyle/>
          <a:p>
            <a:pPr algn="ctr"/>
            <a:r>
              <a:rPr lang="en-US" b="1" dirty="0">
                <a:solidFill>
                  <a:srgbClr val="EE3D53"/>
                </a:solidFill>
              </a:rPr>
              <a:t>Register by April </a:t>
            </a:r>
            <a:r>
              <a:rPr lang="en-US" b="1" dirty="0" smtClean="0">
                <a:solidFill>
                  <a:srgbClr val="EE3D53"/>
                </a:solidFill>
              </a:rPr>
              <a:t>20</a:t>
            </a:r>
            <a:r>
              <a:rPr lang="en-US" b="1" dirty="0" smtClean="0">
                <a:solidFill>
                  <a:srgbClr val="EE3D53"/>
                </a:solidFill>
              </a:rPr>
              <a:t>th </a:t>
            </a:r>
            <a:r>
              <a:rPr lang="en-US" b="1" dirty="0">
                <a:solidFill>
                  <a:srgbClr val="EE3D53"/>
                </a:solidFill>
              </a:rPr>
              <a:t>&amp; receive $25 off of each of the first 4 weeks of camp! </a:t>
            </a:r>
          </a:p>
        </p:txBody>
      </p:sp>
    </p:spTree>
    <p:extLst>
      <p:ext uri="{BB962C8B-B14F-4D97-AF65-F5344CB8AC3E}">
        <p14:creationId xmlns:p14="http://schemas.microsoft.com/office/powerpoint/2010/main" val="320708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9F0F7-181E-46F8-AD72-4964B92641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 y="0"/>
            <a:ext cx="9143365" cy="6858000"/>
          </a:xfrm>
          <a:prstGeom prst="rect">
            <a:avLst/>
          </a:prstGeom>
        </p:spPr>
      </p:pic>
      <p:sp>
        <p:nvSpPr>
          <p:cNvPr id="6" name="Title 1">
            <a:extLst>
              <a:ext uri="{FF2B5EF4-FFF2-40B4-BE49-F238E27FC236}">
                <a16:creationId xmlns:a16="http://schemas.microsoft.com/office/drawing/2014/main" id="{5E1A16C1-ED9C-4398-90E0-C8EDC8586681}"/>
              </a:ext>
            </a:extLst>
          </p:cNvPr>
          <p:cNvSpPr>
            <a:spLocks noGrp="1"/>
          </p:cNvSpPr>
          <p:nvPr>
            <p:ph type="title"/>
          </p:nvPr>
        </p:nvSpPr>
        <p:spPr>
          <a:xfrm>
            <a:off x="457200" y="76200"/>
            <a:ext cx="8229600" cy="1143000"/>
          </a:xfrm>
        </p:spPr>
        <p:txBody>
          <a:bodyPr>
            <a:normAutofit/>
          </a:bodyPr>
          <a:lstStyle/>
          <a:p>
            <a:r>
              <a:rPr lang="en-US" dirty="0">
                <a:latin typeface="Impact" charset="0"/>
                <a:ea typeface="Impact" charset="0"/>
                <a:cs typeface="Impact" charset="0"/>
              </a:rPr>
              <a:t>Welcome</a:t>
            </a:r>
          </a:p>
        </p:txBody>
      </p:sp>
      <p:sp>
        <p:nvSpPr>
          <p:cNvPr id="14" name="Text Box 24">
            <a:extLst>
              <a:ext uri="{FF2B5EF4-FFF2-40B4-BE49-F238E27FC236}">
                <a16:creationId xmlns:a16="http://schemas.microsoft.com/office/drawing/2014/main" id="{9C302FD2-8671-45B7-8CAA-090427337EEB}"/>
              </a:ext>
            </a:extLst>
          </p:cNvPr>
          <p:cNvSpPr txBox="1">
            <a:spLocks noChangeArrowheads="1"/>
          </p:cNvSpPr>
          <p:nvPr/>
        </p:nvSpPr>
        <p:spPr bwMode="auto">
          <a:xfrm>
            <a:off x="4845844" y="2787115"/>
            <a:ext cx="1929384" cy="1175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4597" tIns="34597" rIns="34597" bIns="34597"/>
          <a:lstStyle>
            <a:lvl1pPr>
              <a:tabLst>
                <a:tab pos="431800" algn="l"/>
                <a:tab pos="647700" algn="l"/>
                <a:tab pos="863600" algn="l"/>
                <a:tab pos="1081088" algn="l"/>
                <a:tab pos="1296988" algn="l"/>
                <a:tab pos="1512888" algn="l"/>
                <a:tab pos="1728788" algn="l"/>
              </a:tabLst>
              <a:defRPr sz="3200">
                <a:solidFill>
                  <a:schemeClr val="tx1"/>
                </a:solidFill>
                <a:latin typeface="Calibri" pitchFamily="34" charset="0"/>
              </a:defRPr>
            </a:lvl1pPr>
            <a:lvl2pPr>
              <a:tabLst>
                <a:tab pos="431800" algn="l"/>
                <a:tab pos="647700" algn="l"/>
                <a:tab pos="863600" algn="l"/>
                <a:tab pos="1081088" algn="l"/>
                <a:tab pos="1296988" algn="l"/>
                <a:tab pos="1512888" algn="l"/>
                <a:tab pos="1728788" algn="l"/>
              </a:tabLst>
              <a:defRPr sz="2800">
                <a:solidFill>
                  <a:schemeClr val="tx1"/>
                </a:solidFill>
                <a:latin typeface="Calibri" pitchFamily="34" charset="0"/>
              </a:defRPr>
            </a:lvl2pPr>
            <a:lvl3pPr>
              <a:tabLst>
                <a:tab pos="431800" algn="l"/>
                <a:tab pos="647700" algn="l"/>
                <a:tab pos="863600" algn="l"/>
                <a:tab pos="1081088" algn="l"/>
                <a:tab pos="1296988" algn="l"/>
                <a:tab pos="1512888" algn="l"/>
                <a:tab pos="1728788" algn="l"/>
              </a:tabLst>
              <a:defRPr sz="2400">
                <a:solidFill>
                  <a:schemeClr val="tx1"/>
                </a:solidFill>
                <a:latin typeface="Calibri" pitchFamily="34" charset="0"/>
              </a:defRPr>
            </a:lvl3pPr>
            <a:lvl4pP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4pPr>
            <a:lvl5pP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5pPr>
            <a:lvl6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6pPr>
            <a:lvl7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7pPr>
            <a:lvl8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8pPr>
            <a:lvl9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9pPr>
          </a:lstStyle>
          <a:p>
            <a:pPr lvl="0">
              <a:spcAft>
                <a:spcPts val="400"/>
              </a:spcAft>
              <a:tabLst>
                <a:tab pos="798513" algn="l"/>
              </a:tabLst>
            </a:pPr>
            <a:r>
              <a:rPr lang="en-US" altLang="en-US" sz="1100" b="1" dirty="0" smtClean="0">
                <a:latin typeface="Arial" panose="020B0604020202020204" pitchFamily="34" charset="0"/>
                <a:cs typeface="Arial" panose="020B0604020202020204" pitchFamily="34" charset="0"/>
              </a:rPr>
              <a:t>Week </a:t>
            </a:r>
            <a:r>
              <a:rPr lang="en-US" altLang="en-US" sz="1100" b="1" dirty="0">
                <a:latin typeface="Arial" panose="020B0604020202020204" pitchFamily="34" charset="0"/>
                <a:cs typeface="Arial" panose="020B0604020202020204" pitchFamily="34" charset="0"/>
              </a:rPr>
              <a:t>1	</a:t>
            </a:r>
            <a:r>
              <a:rPr lang="en-US" altLang="en-US" sz="1100" dirty="0">
                <a:solidFill>
                  <a:prstClr val="black"/>
                </a:solidFill>
                <a:latin typeface="Arial" panose="020B0604020202020204" pitchFamily="34" charset="0"/>
                <a:cs typeface="Arial" panose="020B0604020202020204" pitchFamily="34" charset="0"/>
              </a:rPr>
              <a:t>June 25 – 29</a:t>
            </a:r>
            <a:endParaRPr lang="en-US" altLang="en-US" sz="1100" dirty="0">
              <a:solidFill>
                <a:srgbClr val="FF0000"/>
              </a:solidFill>
              <a:latin typeface="Arial" panose="020B0604020202020204" pitchFamily="34" charset="0"/>
              <a:cs typeface="Arial" panose="020B0604020202020204" pitchFamily="34" charset="0"/>
            </a:endParaRPr>
          </a:p>
          <a:p>
            <a:pPr lvl="0">
              <a:spcAft>
                <a:spcPts val="400"/>
              </a:spcAft>
              <a:tabLst>
                <a:tab pos="798513" algn="l"/>
              </a:tabLst>
            </a:pPr>
            <a:r>
              <a:rPr lang="en-US" altLang="en-US" sz="1100" b="1" dirty="0" smtClean="0">
                <a:latin typeface="Arial" panose="020B0604020202020204" pitchFamily="34" charset="0"/>
                <a:cs typeface="Arial" panose="020B0604020202020204" pitchFamily="34" charset="0"/>
              </a:rPr>
              <a:t>Week </a:t>
            </a:r>
            <a:r>
              <a:rPr lang="en-US" altLang="en-US" sz="1100" b="1" dirty="0">
                <a:latin typeface="Arial" panose="020B0604020202020204" pitchFamily="34" charset="0"/>
                <a:cs typeface="Arial" panose="020B0604020202020204" pitchFamily="34" charset="0"/>
              </a:rPr>
              <a:t>2	</a:t>
            </a:r>
            <a:r>
              <a:rPr lang="en-US" altLang="en-US" sz="1100" dirty="0">
                <a:solidFill>
                  <a:prstClr val="black"/>
                </a:solidFill>
                <a:latin typeface="Arial" panose="020B0604020202020204" pitchFamily="34" charset="0"/>
                <a:cs typeface="Arial" panose="020B0604020202020204" pitchFamily="34" charset="0"/>
              </a:rPr>
              <a:t>July 2 – 6</a:t>
            </a:r>
          </a:p>
          <a:p>
            <a:pPr lvl="0">
              <a:spcAft>
                <a:spcPts val="400"/>
              </a:spcAft>
              <a:tabLst>
                <a:tab pos="798513" algn="l"/>
              </a:tabLst>
            </a:pPr>
            <a:r>
              <a:rPr lang="en-US" altLang="en-US" sz="1100" b="1" dirty="0" smtClean="0">
                <a:latin typeface="Arial" panose="020B0604020202020204" pitchFamily="34" charset="0"/>
                <a:cs typeface="Arial" panose="020B0604020202020204" pitchFamily="34" charset="0"/>
              </a:rPr>
              <a:t>Week </a:t>
            </a:r>
            <a:r>
              <a:rPr lang="en-US" altLang="en-US" sz="1100" b="1" dirty="0">
                <a:latin typeface="Arial" panose="020B0604020202020204" pitchFamily="34" charset="0"/>
                <a:cs typeface="Arial" panose="020B0604020202020204" pitchFamily="34" charset="0"/>
              </a:rPr>
              <a:t>3	</a:t>
            </a:r>
            <a:r>
              <a:rPr lang="en-US" altLang="en-US" sz="1100" dirty="0">
                <a:solidFill>
                  <a:prstClr val="black"/>
                </a:solidFill>
                <a:latin typeface="Arial" panose="020B0604020202020204" pitchFamily="34" charset="0"/>
                <a:cs typeface="Arial" panose="020B0604020202020204" pitchFamily="34" charset="0"/>
              </a:rPr>
              <a:t>July 9 – 13</a:t>
            </a:r>
          </a:p>
          <a:p>
            <a:pPr lvl="0">
              <a:spcAft>
                <a:spcPts val="400"/>
              </a:spcAft>
              <a:tabLst>
                <a:tab pos="798513" algn="l"/>
              </a:tabLst>
            </a:pPr>
            <a:r>
              <a:rPr lang="en-US" altLang="en-US" sz="1100" b="1" dirty="0" smtClean="0">
                <a:latin typeface="Arial" panose="020B0604020202020204" pitchFamily="34" charset="0"/>
                <a:cs typeface="Arial" panose="020B0604020202020204" pitchFamily="34" charset="0"/>
              </a:rPr>
              <a:t>Week </a:t>
            </a:r>
            <a:r>
              <a:rPr lang="en-US" altLang="en-US" sz="1100" b="1" dirty="0">
                <a:latin typeface="Arial" panose="020B0604020202020204" pitchFamily="34" charset="0"/>
                <a:cs typeface="Arial" panose="020B0604020202020204" pitchFamily="34" charset="0"/>
              </a:rPr>
              <a:t>4	</a:t>
            </a:r>
            <a:r>
              <a:rPr lang="en-US" altLang="en-US" sz="1100" dirty="0">
                <a:solidFill>
                  <a:prstClr val="black"/>
                </a:solidFill>
                <a:latin typeface="Arial" panose="020B0604020202020204" pitchFamily="34" charset="0"/>
                <a:cs typeface="Arial" panose="020B0604020202020204" pitchFamily="34" charset="0"/>
              </a:rPr>
              <a:t>July 16 – </a:t>
            </a:r>
            <a:r>
              <a:rPr lang="en-US" altLang="en-US" sz="1100" dirty="0" smtClean="0">
                <a:solidFill>
                  <a:prstClr val="black"/>
                </a:solidFill>
                <a:latin typeface="Arial" panose="020B0604020202020204" pitchFamily="34" charset="0"/>
                <a:cs typeface="Arial" panose="020B0604020202020204" pitchFamily="34" charset="0"/>
              </a:rPr>
              <a:t>20</a:t>
            </a:r>
          </a:p>
          <a:p>
            <a:pPr>
              <a:spcAft>
                <a:spcPts val="400"/>
              </a:spcAft>
              <a:tabLst>
                <a:tab pos="798513" algn="l"/>
              </a:tabLst>
            </a:pPr>
            <a:r>
              <a:rPr lang="en-US" altLang="en-US" sz="1100" b="1" dirty="0">
                <a:latin typeface="Arial" panose="020B0604020202020204" pitchFamily="34" charset="0"/>
                <a:cs typeface="Arial" panose="020B0604020202020204" pitchFamily="34" charset="0"/>
              </a:rPr>
              <a:t>Week </a:t>
            </a:r>
            <a:r>
              <a:rPr lang="en-US" altLang="en-US" sz="1100" b="1" dirty="0" smtClean="0">
                <a:latin typeface="Arial" panose="020B0604020202020204" pitchFamily="34" charset="0"/>
                <a:cs typeface="Arial" panose="020B0604020202020204" pitchFamily="34" charset="0"/>
              </a:rPr>
              <a:t>5</a:t>
            </a:r>
            <a:r>
              <a:rPr lang="en-US" altLang="en-US" sz="1100" b="1" dirty="0">
                <a:latin typeface="Arial" panose="020B0604020202020204" pitchFamily="34" charset="0"/>
                <a:cs typeface="Arial" panose="020B0604020202020204" pitchFamily="34" charset="0"/>
              </a:rPr>
              <a:t>	</a:t>
            </a:r>
            <a:r>
              <a:rPr lang="en-US" altLang="en-US" sz="1100" dirty="0">
                <a:solidFill>
                  <a:prstClr val="black"/>
                </a:solidFill>
                <a:latin typeface="Arial" panose="020B0604020202020204" pitchFamily="34" charset="0"/>
                <a:cs typeface="Arial" panose="020B0604020202020204" pitchFamily="34" charset="0"/>
              </a:rPr>
              <a:t> July 23 – 27</a:t>
            </a:r>
            <a:endParaRPr lang="en-US" altLang="en-US" sz="1100" b="1" dirty="0">
              <a:latin typeface="Arial" panose="020B0604020202020204" pitchFamily="34" charset="0"/>
              <a:cs typeface="Arial" panose="020B0604020202020204" pitchFamily="34" charset="0"/>
            </a:endParaRPr>
          </a:p>
          <a:p>
            <a:pPr lvl="0">
              <a:spcAft>
                <a:spcPts val="400"/>
              </a:spcAft>
              <a:tabLst>
                <a:tab pos="798513" algn="l"/>
              </a:tabLst>
            </a:pPr>
            <a:endParaRPr lang="en-US" altLang="en-US" sz="1100" dirty="0">
              <a:solidFill>
                <a:prstClr val="black"/>
              </a:solidFill>
              <a:latin typeface="Arial" panose="020B0604020202020204" pitchFamily="34" charset="0"/>
              <a:cs typeface="Arial" panose="020B0604020202020204" pitchFamily="34" charset="0"/>
            </a:endParaRPr>
          </a:p>
          <a:p>
            <a:pPr>
              <a:spcAft>
                <a:spcPts val="400"/>
              </a:spcAft>
              <a:tabLst>
                <a:tab pos="798513" algn="l"/>
              </a:tabLst>
            </a:pPr>
            <a:r>
              <a:rPr lang="en-US" altLang="en-US" sz="1100" b="1" dirty="0">
                <a:latin typeface="Arial" panose="020B0604020202020204" pitchFamily="34" charset="0"/>
                <a:cs typeface="Arial" panose="020B0604020202020204" pitchFamily="34" charset="0"/>
              </a:rPr>
              <a:t>	</a:t>
            </a:r>
            <a:endParaRPr lang="en-US" altLang="en-US" sz="1100" dirty="0">
              <a:solidFill>
                <a:srgbClr val="FF0000"/>
              </a:solidFill>
              <a:latin typeface="Arial" panose="020B0604020202020204" pitchFamily="34" charset="0"/>
              <a:cs typeface="Arial" panose="020B0604020202020204" pitchFamily="34" charset="0"/>
            </a:endParaRPr>
          </a:p>
          <a:p>
            <a:endParaRPr lang="en-US" altLang="en-US" sz="1100" dirty="0">
              <a:latin typeface="Arial" panose="020B0604020202020204" pitchFamily="34" charset="0"/>
              <a:cs typeface="Arial" panose="020B0604020202020204" pitchFamily="34" charset="0"/>
            </a:endParaRPr>
          </a:p>
        </p:txBody>
      </p:sp>
      <p:sp>
        <p:nvSpPr>
          <p:cNvPr id="15" name="Text Box 25">
            <a:extLst>
              <a:ext uri="{FF2B5EF4-FFF2-40B4-BE49-F238E27FC236}">
                <a16:creationId xmlns:a16="http://schemas.microsoft.com/office/drawing/2014/main" id="{A4296217-5755-43AD-87E3-76357A2BE442}"/>
              </a:ext>
            </a:extLst>
          </p:cNvPr>
          <p:cNvSpPr txBox="1">
            <a:spLocks noChangeArrowheads="1"/>
          </p:cNvSpPr>
          <p:nvPr/>
        </p:nvSpPr>
        <p:spPr bwMode="auto">
          <a:xfrm>
            <a:off x="6934200" y="2787115"/>
            <a:ext cx="1925638" cy="1424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4597" tIns="34597" rIns="34597" bIns="34597"/>
          <a:lstStyle>
            <a:lvl1pPr>
              <a:tabLst>
                <a:tab pos="431800" algn="l"/>
                <a:tab pos="647700" algn="l"/>
              </a:tabLst>
              <a:defRPr sz="3200">
                <a:solidFill>
                  <a:schemeClr val="tx1"/>
                </a:solidFill>
                <a:latin typeface="Calibri" pitchFamily="34" charset="0"/>
              </a:defRPr>
            </a:lvl1pPr>
            <a:lvl2pPr>
              <a:tabLst>
                <a:tab pos="431800" algn="l"/>
                <a:tab pos="647700" algn="l"/>
              </a:tabLst>
              <a:defRPr sz="2800">
                <a:solidFill>
                  <a:schemeClr val="tx1"/>
                </a:solidFill>
                <a:latin typeface="Calibri" pitchFamily="34" charset="0"/>
              </a:defRPr>
            </a:lvl2pPr>
            <a:lvl3pPr>
              <a:tabLst>
                <a:tab pos="431800" algn="l"/>
                <a:tab pos="647700" algn="l"/>
              </a:tabLst>
              <a:defRPr sz="2400">
                <a:solidFill>
                  <a:schemeClr val="tx1"/>
                </a:solidFill>
                <a:latin typeface="Calibri" pitchFamily="34" charset="0"/>
              </a:defRPr>
            </a:lvl3pPr>
            <a:lvl4pPr>
              <a:tabLst>
                <a:tab pos="431800" algn="l"/>
                <a:tab pos="647700" algn="l"/>
              </a:tabLst>
              <a:defRPr sz="2000">
                <a:solidFill>
                  <a:schemeClr val="tx1"/>
                </a:solidFill>
                <a:latin typeface="Calibri" pitchFamily="34" charset="0"/>
              </a:defRPr>
            </a:lvl4pPr>
            <a:lvl5pPr>
              <a:tabLst>
                <a:tab pos="431800" algn="l"/>
                <a:tab pos="647700" algn="l"/>
              </a:tabLst>
              <a:defRPr sz="2000">
                <a:solidFill>
                  <a:schemeClr val="tx1"/>
                </a:solidFill>
                <a:latin typeface="Calibri" pitchFamily="34" charset="0"/>
              </a:defRPr>
            </a:lvl5pPr>
            <a:lvl6pPr eaLnBrk="0" fontAlgn="base" hangingPunct="0">
              <a:spcAft>
                <a:spcPct val="0"/>
              </a:spcAft>
              <a:buChar char="»"/>
              <a:tabLst>
                <a:tab pos="431800" algn="l"/>
                <a:tab pos="647700" algn="l"/>
              </a:tabLst>
              <a:defRPr sz="2000">
                <a:solidFill>
                  <a:schemeClr val="tx1"/>
                </a:solidFill>
                <a:latin typeface="Calibri" pitchFamily="34" charset="0"/>
              </a:defRPr>
            </a:lvl6pPr>
            <a:lvl7pPr eaLnBrk="0" fontAlgn="base" hangingPunct="0">
              <a:spcAft>
                <a:spcPct val="0"/>
              </a:spcAft>
              <a:buChar char="»"/>
              <a:tabLst>
                <a:tab pos="431800" algn="l"/>
                <a:tab pos="647700" algn="l"/>
              </a:tabLst>
              <a:defRPr sz="2000">
                <a:solidFill>
                  <a:schemeClr val="tx1"/>
                </a:solidFill>
                <a:latin typeface="Calibri" pitchFamily="34" charset="0"/>
              </a:defRPr>
            </a:lvl7pPr>
            <a:lvl8pPr eaLnBrk="0" fontAlgn="base" hangingPunct="0">
              <a:spcAft>
                <a:spcPct val="0"/>
              </a:spcAft>
              <a:buChar char="»"/>
              <a:tabLst>
                <a:tab pos="431800" algn="l"/>
                <a:tab pos="647700" algn="l"/>
              </a:tabLst>
              <a:defRPr sz="2000">
                <a:solidFill>
                  <a:schemeClr val="tx1"/>
                </a:solidFill>
                <a:latin typeface="Calibri" pitchFamily="34" charset="0"/>
              </a:defRPr>
            </a:lvl8pPr>
            <a:lvl9pPr eaLnBrk="0" fontAlgn="base" hangingPunct="0">
              <a:spcAft>
                <a:spcPct val="0"/>
              </a:spcAft>
              <a:buChar char="»"/>
              <a:tabLst>
                <a:tab pos="431800" algn="l"/>
                <a:tab pos="647700" algn="l"/>
              </a:tabLst>
              <a:defRPr sz="2000">
                <a:solidFill>
                  <a:schemeClr val="tx1"/>
                </a:solidFill>
                <a:latin typeface="Calibri" pitchFamily="34" charset="0"/>
              </a:defRPr>
            </a:lvl9pPr>
          </a:lstStyle>
          <a:p>
            <a:pPr>
              <a:spcAft>
                <a:spcPts val="400"/>
              </a:spcAft>
              <a:tabLst>
                <a:tab pos="798513" algn="l"/>
              </a:tabLst>
            </a:pPr>
            <a:r>
              <a:rPr lang="en-US" altLang="en-US" sz="1100" b="1" dirty="0" smtClean="0">
                <a:latin typeface="Arial" panose="020B0604020202020204" pitchFamily="34" charset="0"/>
                <a:cs typeface="Arial" panose="020B0604020202020204" pitchFamily="34" charset="0"/>
              </a:rPr>
              <a:t>Week </a:t>
            </a:r>
            <a:r>
              <a:rPr lang="en-US" altLang="en-US" sz="1100" b="1" dirty="0">
                <a:latin typeface="Arial" panose="020B0604020202020204" pitchFamily="34" charset="0"/>
                <a:cs typeface="Arial" panose="020B0604020202020204" pitchFamily="34" charset="0"/>
              </a:rPr>
              <a:t>6	</a:t>
            </a:r>
            <a:r>
              <a:rPr lang="en-US" altLang="en-US" sz="1100" dirty="0">
                <a:solidFill>
                  <a:prstClr val="black"/>
                </a:solidFill>
                <a:latin typeface="Arial" panose="020B0604020202020204" pitchFamily="34" charset="0"/>
                <a:cs typeface="Arial" panose="020B0604020202020204" pitchFamily="34" charset="0"/>
              </a:rPr>
              <a:t> July 30 – Aug 3 </a:t>
            </a:r>
            <a:endParaRPr lang="en-US" altLang="en-US" sz="1100" dirty="0">
              <a:latin typeface="Arial" panose="020B0604020202020204" pitchFamily="34" charset="0"/>
              <a:cs typeface="Arial" panose="020B0604020202020204" pitchFamily="34" charset="0"/>
            </a:endParaRPr>
          </a:p>
          <a:p>
            <a:pPr lvl="0">
              <a:spcAft>
                <a:spcPts val="400"/>
              </a:spcAft>
              <a:tabLst>
                <a:tab pos="798513" algn="l"/>
              </a:tabLst>
            </a:pPr>
            <a:r>
              <a:rPr lang="en-US" altLang="en-US" sz="1100" b="1" dirty="0">
                <a:latin typeface="Arial" panose="020B0604020202020204" pitchFamily="34" charset="0"/>
                <a:cs typeface="Arial" panose="020B0604020202020204" pitchFamily="34" charset="0"/>
              </a:rPr>
              <a:t>Week 7	</a:t>
            </a:r>
            <a:r>
              <a:rPr lang="en-US" altLang="en-US" sz="1100" b="1" dirty="0" smtClean="0">
                <a:latin typeface="Arial" panose="020B0604020202020204" pitchFamily="34" charset="0"/>
                <a:cs typeface="Arial" panose="020B0604020202020204" pitchFamily="34" charset="0"/>
              </a:rPr>
              <a:t>  </a:t>
            </a:r>
            <a:r>
              <a:rPr lang="en-US" altLang="en-US" sz="1100" dirty="0" smtClean="0">
                <a:solidFill>
                  <a:prstClr val="black"/>
                </a:solidFill>
                <a:latin typeface="Arial" panose="020B0604020202020204" pitchFamily="34" charset="0"/>
                <a:cs typeface="Arial" panose="020B0604020202020204" pitchFamily="34" charset="0"/>
              </a:rPr>
              <a:t>Aug </a:t>
            </a:r>
            <a:r>
              <a:rPr lang="en-US" altLang="en-US" sz="1100" dirty="0">
                <a:solidFill>
                  <a:prstClr val="black"/>
                </a:solidFill>
                <a:latin typeface="Arial" panose="020B0604020202020204" pitchFamily="34" charset="0"/>
                <a:cs typeface="Arial" panose="020B0604020202020204" pitchFamily="34" charset="0"/>
              </a:rPr>
              <a:t>6 – 10</a:t>
            </a:r>
          </a:p>
          <a:p>
            <a:pPr>
              <a:spcAft>
                <a:spcPts val="400"/>
              </a:spcAft>
              <a:tabLst>
                <a:tab pos="798513" algn="l"/>
              </a:tabLst>
            </a:pPr>
            <a:r>
              <a:rPr lang="en-US" altLang="en-US" sz="1100" b="1" dirty="0" smtClean="0">
                <a:latin typeface="Arial" panose="020B0604020202020204" pitchFamily="34" charset="0"/>
                <a:cs typeface="Arial" panose="020B0604020202020204" pitchFamily="34" charset="0"/>
              </a:rPr>
              <a:t>Week 8</a:t>
            </a:r>
            <a:r>
              <a:rPr lang="en-US" altLang="en-US" sz="1100" b="1" dirty="0">
                <a:latin typeface="Arial" panose="020B0604020202020204" pitchFamily="34" charset="0"/>
                <a:cs typeface="Arial" panose="020B0604020202020204" pitchFamily="34" charset="0"/>
              </a:rPr>
              <a:t>	</a:t>
            </a:r>
            <a:r>
              <a:rPr lang="en-US" altLang="en-US" sz="1100" dirty="0">
                <a:solidFill>
                  <a:prstClr val="black"/>
                </a:solidFill>
                <a:latin typeface="Arial" panose="020B0604020202020204" pitchFamily="34" charset="0"/>
                <a:cs typeface="Arial" panose="020B0604020202020204" pitchFamily="34" charset="0"/>
              </a:rPr>
              <a:t> Aug 13 – 17 </a:t>
            </a:r>
            <a:endParaRPr lang="en-US" altLang="en-US" sz="1100" b="1" dirty="0" smtClean="0">
              <a:latin typeface="Arial" panose="020B0604020202020204" pitchFamily="34" charset="0"/>
              <a:cs typeface="Arial" panose="020B0604020202020204" pitchFamily="34" charset="0"/>
            </a:endParaRPr>
          </a:p>
          <a:p>
            <a:pPr>
              <a:spcAft>
                <a:spcPts val="400"/>
              </a:spcAft>
              <a:tabLst>
                <a:tab pos="798513" algn="l"/>
              </a:tabLst>
            </a:pPr>
            <a:r>
              <a:rPr lang="en-US" altLang="en-US" sz="1100" b="1" dirty="0" smtClean="0">
                <a:latin typeface="Arial" panose="020B0604020202020204" pitchFamily="34" charset="0"/>
                <a:cs typeface="Arial" panose="020B0604020202020204" pitchFamily="34" charset="0"/>
              </a:rPr>
              <a:t>Week </a:t>
            </a:r>
            <a:r>
              <a:rPr lang="en-US" altLang="en-US" sz="1100" b="1" dirty="0">
                <a:latin typeface="Arial" panose="020B0604020202020204" pitchFamily="34" charset="0"/>
                <a:cs typeface="Arial" panose="020B0604020202020204" pitchFamily="34" charset="0"/>
              </a:rPr>
              <a:t>9	</a:t>
            </a:r>
            <a:r>
              <a:rPr lang="en-US" altLang="en-US" sz="1100" dirty="0">
                <a:solidFill>
                  <a:prstClr val="black"/>
                </a:solidFill>
                <a:latin typeface="Arial" panose="020B0604020202020204" pitchFamily="34" charset="0"/>
                <a:cs typeface="Arial" panose="020B0604020202020204" pitchFamily="34" charset="0"/>
              </a:rPr>
              <a:t> Aug 20 – 24 </a:t>
            </a:r>
            <a:endParaRPr lang="en-US" altLang="en-US" sz="1100" dirty="0">
              <a:latin typeface="Arial" panose="020B0604020202020204" pitchFamily="34" charset="0"/>
              <a:cs typeface="Arial" panose="020B0604020202020204" pitchFamily="34" charset="0"/>
            </a:endParaRPr>
          </a:p>
          <a:p>
            <a:pPr>
              <a:spcAft>
                <a:spcPct val="50000"/>
              </a:spcAft>
            </a:pPr>
            <a:endParaRPr lang="en-US" altLang="en-US" sz="1100" dirty="0">
              <a:latin typeface="Arial" panose="020B0604020202020204" pitchFamily="34" charset="0"/>
              <a:cs typeface="Arial" panose="020B0604020202020204" pitchFamily="34" charset="0"/>
            </a:endParaRPr>
          </a:p>
        </p:txBody>
      </p:sp>
      <p:sp>
        <p:nvSpPr>
          <p:cNvPr id="16" name="Text Box 5">
            <a:extLst>
              <a:ext uri="{FF2B5EF4-FFF2-40B4-BE49-F238E27FC236}">
                <a16:creationId xmlns:a16="http://schemas.microsoft.com/office/drawing/2014/main" id="{AFB0CBDC-12D7-44CA-B8EC-5919E2CEB509}"/>
              </a:ext>
            </a:extLst>
          </p:cNvPr>
          <p:cNvSpPr txBox="1">
            <a:spLocks noChangeArrowheads="1"/>
          </p:cNvSpPr>
          <p:nvPr/>
        </p:nvSpPr>
        <p:spPr bwMode="auto">
          <a:xfrm>
            <a:off x="228600" y="1339314"/>
            <a:ext cx="4172919"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4597" tIns="34597" rIns="34597" bIns="34597"/>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Aft>
                <a:spcPts val="475"/>
              </a:spcAft>
            </a:pPr>
            <a:r>
              <a:rPr lang="en-US" altLang="en-US" sz="2000" dirty="0">
                <a:solidFill>
                  <a:srgbClr val="96C02D"/>
                </a:solidFill>
                <a:latin typeface="Impact" panose="020B0806030902050204" pitchFamily="34" charset="0"/>
                <a:cs typeface="Arial" panose="020B0604020202020204" pitchFamily="34" charset="0"/>
              </a:rPr>
              <a:t>About our Camp</a:t>
            </a:r>
          </a:p>
          <a:p>
            <a:pPr>
              <a:spcAft>
                <a:spcPts val="900"/>
              </a:spcAft>
            </a:pPr>
            <a:r>
              <a:rPr lang="en-US" altLang="en-US" sz="1100" dirty="0">
                <a:latin typeface="Arial" panose="020B0604020202020204" pitchFamily="34" charset="0"/>
                <a:cs typeface="Arial" panose="020B0604020202020204" pitchFamily="34" charset="0"/>
              </a:rPr>
              <a:t>Each week, children ages 5-12 jump into action, participating in exciting sports programs, exploring nature, becoming involved in performing and creative arts, playing a part in group activities, and attending special events.  </a:t>
            </a:r>
          </a:p>
          <a:p>
            <a:pPr>
              <a:spcAft>
                <a:spcPts val="900"/>
              </a:spcAft>
            </a:pPr>
            <a:r>
              <a:rPr lang="en-US" altLang="en-US" sz="1100" dirty="0">
                <a:latin typeface="Arial" panose="020B0604020202020204" pitchFamily="34" charset="0"/>
                <a:cs typeface="Arial" panose="020B0604020202020204" pitchFamily="34" charset="0"/>
              </a:rPr>
              <a:t>Our campers expand their horizons, embark on new adventures, and most importantly have fun. Our exceptional program and dedicated staff create an environment that forges lifelong friendships among our campers. We create a summer experience that is unforgettable! </a:t>
            </a:r>
          </a:p>
          <a:p>
            <a:pPr>
              <a:spcAft>
                <a:spcPts val="900"/>
              </a:spcAft>
            </a:pPr>
            <a:r>
              <a:rPr lang="en-US" altLang="en-US" sz="1100" dirty="0">
                <a:latin typeface="Arial" panose="020B0604020202020204" pitchFamily="34" charset="0"/>
                <a:cs typeface="Arial" panose="020B0604020202020204" pitchFamily="34" charset="0"/>
              </a:rPr>
              <a:t>Our camp features a unique selection of indoor </a:t>
            </a:r>
            <a:r>
              <a:rPr lang="en-US" altLang="en-US" sz="1100" dirty="0" smtClean="0">
                <a:latin typeface="Arial" panose="020B0604020202020204" pitchFamily="34" charset="0"/>
                <a:cs typeface="Arial" panose="020B0604020202020204" pitchFamily="34" charset="0"/>
              </a:rPr>
              <a:t>Montessori experiences and </a:t>
            </a:r>
            <a:r>
              <a:rPr lang="en-US" altLang="en-US" sz="1100" dirty="0">
                <a:latin typeface="Arial" panose="020B0604020202020204" pitchFamily="34" charset="0"/>
                <a:cs typeface="Arial" panose="020B0604020202020204" pitchFamily="34" charset="0"/>
              </a:rPr>
              <a:t>outdoor activities and field trips that take advantage of resources in the local area.</a:t>
            </a:r>
          </a:p>
          <a:p>
            <a:pPr>
              <a:spcAft>
                <a:spcPts val="900"/>
              </a:spcAft>
            </a:pPr>
            <a:r>
              <a:rPr lang="en-US" altLang="en-US" sz="1100" dirty="0">
                <a:latin typeface="Arial" panose="020B0604020202020204" pitchFamily="34" charset="0"/>
                <a:cs typeface="Arial" panose="020B0604020202020204" pitchFamily="34" charset="0"/>
              </a:rPr>
              <a:t>Our specialty camps are optional programs, operating during regular camp hours, which provide even more choices for unique and exciting adventures.</a:t>
            </a:r>
          </a:p>
        </p:txBody>
      </p:sp>
      <p:sp>
        <p:nvSpPr>
          <p:cNvPr id="17" name="AutoShape 2" descr="https://outlook.office365.com/owa/service.svc/s/GetFileAttachment?id=AAMkADg3MGI5M2NlLTZmYTgtNGU1Mi04MzE2LTZiM2EzMDlmNTE3OQBGAAAAAACRlHlrwjDFR7hRftxzdb8tBwARZvnqMUKDSab7oo1skeFoAAAAz7WhAABKey2zYSlxRKimr8y8GR0pAADz5uAcAAABEgAQAK3My1yFJhdLpwMF9pK%2BKOs%3D&amp;isImagePreview=True&amp;X-OWA-CANARY=eOI5Fyw_VEuT3NeTio06LslMBeBb5NEIpvdLbgqd5soP18SDGIEoBYcSt8OGF2b7qQwy-45azYM.">
            <a:extLst>
              <a:ext uri="{FF2B5EF4-FFF2-40B4-BE49-F238E27FC236}">
                <a16:creationId xmlns:a16="http://schemas.microsoft.com/office/drawing/2014/main" id="{831504B2-92E0-4C60-9F7D-2D9B7EE0303E}"/>
              </a:ext>
            </a:extLst>
          </p:cNvPr>
          <p:cNvSpPr>
            <a:spLocks noChangeAspect="1" noChangeArrowheads="1"/>
          </p:cNvSpPr>
          <p:nvPr/>
        </p:nvSpPr>
        <p:spPr bwMode="auto">
          <a:xfrm>
            <a:off x="296863" y="2924175"/>
            <a:ext cx="936625"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lstStyle/>
          <a:p>
            <a:endParaRPr lang="en-US" altLang="en-US"/>
          </a:p>
        </p:txBody>
      </p:sp>
      <p:sp>
        <p:nvSpPr>
          <p:cNvPr id="18" name="Text Box 26">
            <a:extLst>
              <a:ext uri="{FF2B5EF4-FFF2-40B4-BE49-F238E27FC236}">
                <a16:creationId xmlns:a16="http://schemas.microsoft.com/office/drawing/2014/main" id="{50841637-D1A2-4F69-AEBA-FD861228D7C5}"/>
              </a:ext>
            </a:extLst>
          </p:cNvPr>
          <p:cNvSpPr txBox="1">
            <a:spLocks noChangeArrowheads="1"/>
          </p:cNvSpPr>
          <p:nvPr/>
        </p:nvSpPr>
        <p:spPr bwMode="auto">
          <a:xfrm>
            <a:off x="228600" y="4784724"/>
            <a:ext cx="2212975" cy="1768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4597" tIns="34597" rIns="34597" bIns="34597"/>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Aft>
                <a:spcPts val="400"/>
              </a:spcAft>
            </a:pPr>
            <a:r>
              <a:rPr lang="en-US" altLang="en-US" sz="2000" dirty="0">
                <a:solidFill>
                  <a:srgbClr val="96C02D"/>
                </a:solidFill>
                <a:latin typeface="Impact" panose="020B0806030902050204" pitchFamily="34" charset="0"/>
                <a:cs typeface="Arial" panose="020B0604020202020204" pitchFamily="34" charset="0"/>
              </a:rPr>
              <a:t>Special Features</a:t>
            </a:r>
          </a:p>
          <a:p>
            <a:pPr marL="115888" indent="-115888">
              <a:spcAft>
                <a:spcPts val="100"/>
              </a:spcAft>
              <a:buFont typeface="Arial" pitchFamily="34" charset="0"/>
              <a:buChar char="•"/>
            </a:pPr>
            <a:r>
              <a:rPr lang="en-US" altLang="en-US" sz="1100" dirty="0">
                <a:latin typeface="Arial" panose="020B0604020202020204" pitchFamily="34" charset="0"/>
                <a:cs typeface="Arial" panose="020B0604020202020204" pitchFamily="34" charset="0"/>
              </a:rPr>
              <a:t>Quality staff</a:t>
            </a:r>
          </a:p>
          <a:p>
            <a:pPr marL="115888" indent="-115888">
              <a:spcAft>
                <a:spcPts val="100"/>
              </a:spcAft>
              <a:buFont typeface="Arial" pitchFamily="34" charset="0"/>
              <a:buChar char="•"/>
            </a:pPr>
            <a:r>
              <a:rPr lang="en-US" altLang="en-US" sz="1100" dirty="0">
                <a:latin typeface="Arial" panose="020B0604020202020204" pitchFamily="34" charset="0"/>
                <a:cs typeface="Arial" panose="020B0604020202020204" pitchFamily="34" charset="0"/>
              </a:rPr>
              <a:t>Flexible, extended hours</a:t>
            </a:r>
          </a:p>
          <a:p>
            <a:pPr marL="115888" indent="-115888">
              <a:spcAft>
                <a:spcPts val="100"/>
              </a:spcAft>
              <a:buFont typeface="Arial" pitchFamily="34" charset="0"/>
              <a:buChar char="•"/>
            </a:pPr>
            <a:r>
              <a:rPr lang="en-US" altLang="en-US" sz="1100" dirty="0">
                <a:latin typeface="Arial" panose="020B0604020202020204" pitchFamily="34" charset="0"/>
                <a:cs typeface="Arial" panose="020B0604020202020204" pitchFamily="34" charset="0"/>
              </a:rPr>
              <a:t>Field trips, special events</a:t>
            </a:r>
          </a:p>
          <a:p>
            <a:pPr marL="115888" indent="-115888">
              <a:spcAft>
                <a:spcPts val="100"/>
              </a:spcAft>
              <a:buFont typeface="Arial" pitchFamily="34" charset="0"/>
              <a:buChar char="•"/>
            </a:pPr>
            <a:r>
              <a:rPr lang="en-US" altLang="en-US" sz="1100" dirty="0">
                <a:latin typeface="Arial" panose="020B0604020202020204" pitchFamily="34" charset="0"/>
                <a:cs typeface="Arial" panose="020B0604020202020204" pitchFamily="34" charset="0"/>
              </a:rPr>
              <a:t>Air conditioned </a:t>
            </a:r>
            <a:r>
              <a:rPr lang="en-US" altLang="en-US" sz="1100" dirty="0" smtClean="0">
                <a:latin typeface="Arial" panose="020B0604020202020204" pitchFamily="34" charset="0"/>
                <a:cs typeface="Arial" panose="020B0604020202020204" pitchFamily="34" charset="0"/>
              </a:rPr>
              <a:t>facility/bus</a:t>
            </a:r>
          </a:p>
          <a:p>
            <a:pPr marL="115888" indent="-115888">
              <a:spcAft>
                <a:spcPts val="100"/>
              </a:spcAft>
              <a:buFont typeface="Arial" pitchFamily="34" charset="0"/>
              <a:buChar char="•"/>
            </a:pPr>
            <a:r>
              <a:rPr lang="en-US" altLang="en-US" sz="1100" dirty="0" smtClean="0">
                <a:latin typeface="Arial" panose="020B0604020202020204" pitchFamily="34" charset="0"/>
                <a:cs typeface="Arial" panose="020B0604020202020204" pitchFamily="34" charset="0"/>
              </a:rPr>
              <a:t>Indoor swimming pool</a:t>
            </a:r>
            <a:endParaRPr lang="en-US" altLang="en-US" sz="1100" dirty="0">
              <a:latin typeface="Arial" panose="020B0604020202020204" pitchFamily="34" charset="0"/>
              <a:cs typeface="Arial" panose="020B0604020202020204" pitchFamily="34" charset="0"/>
            </a:endParaRPr>
          </a:p>
          <a:p>
            <a:pPr marL="115888" indent="-115888">
              <a:spcAft>
                <a:spcPts val="100"/>
              </a:spcAft>
              <a:buFont typeface="Arial" pitchFamily="34" charset="0"/>
              <a:buChar char="•"/>
            </a:pPr>
            <a:r>
              <a:rPr lang="en-US" altLang="en-US" sz="1100" dirty="0">
                <a:latin typeface="Arial" panose="020B0604020202020204" pitchFamily="34" charset="0"/>
                <a:cs typeface="Arial" panose="020B0604020202020204" pitchFamily="34" charset="0"/>
              </a:rPr>
              <a:t>Lunch program</a:t>
            </a:r>
          </a:p>
          <a:p>
            <a:pPr marL="115888" indent="-115888">
              <a:spcAft>
                <a:spcPts val="100"/>
              </a:spcAft>
              <a:buFont typeface="Arial" pitchFamily="34" charset="0"/>
              <a:buChar char="•"/>
            </a:pPr>
            <a:r>
              <a:rPr lang="en-US" altLang="en-US" sz="1100" dirty="0">
                <a:latin typeface="Arial" panose="020B0604020202020204" pitchFamily="34" charset="0"/>
                <a:cs typeface="Arial" panose="020B0604020202020204" pitchFamily="34" charset="0"/>
              </a:rPr>
              <a:t>Family activities 			      </a:t>
            </a:r>
          </a:p>
        </p:txBody>
      </p:sp>
      <p:sp>
        <p:nvSpPr>
          <p:cNvPr id="20" name="Text Box 23">
            <a:extLst>
              <a:ext uri="{FF2B5EF4-FFF2-40B4-BE49-F238E27FC236}">
                <a16:creationId xmlns:a16="http://schemas.microsoft.com/office/drawing/2014/main" id="{838DD82E-41B7-4683-9AFA-D54BF2432DD8}"/>
              </a:ext>
            </a:extLst>
          </p:cNvPr>
          <p:cNvSpPr txBox="1">
            <a:spLocks noChangeArrowheads="1"/>
          </p:cNvSpPr>
          <p:nvPr/>
        </p:nvSpPr>
        <p:spPr bwMode="auto">
          <a:xfrm>
            <a:off x="4792663" y="1339315"/>
            <a:ext cx="4035425"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86493" tIns="43247" rIns="86493" bIns="43247"/>
          <a:lstStyle>
            <a:lvl1pPr>
              <a:tabLst>
                <a:tab pos="1081088" algn="l"/>
              </a:tabLst>
              <a:defRPr sz="3200">
                <a:solidFill>
                  <a:schemeClr val="tx1"/>
                </a:solidFill>
                <a:latin typeface="Calibri" pitchFamily="34" charset="0"/>
              </a:defRPr>
            </a:lvl1pPr>
            <a:lvl2pPr>
              <a:tabLst>
                <a:tab pos="1081088" algn="l"/>
              </a:tabLst>
              <a:defRPr sz="2800">
                <a:solidFill>
                  <a:schemeClr val="tx1"/>
                </a:solidFill>
                <a:latin typeface="Calibri" pitchFamily="34" charset="0"/>
              </a:defRPr>
            </a:lvl2pPr>
            <a:lvl3pPr>
              <a:tabLst>
                <a:tab pos="1081088" algn="l"/>
              </a:tabLst>
              <a:defRPr sz="2400">
                <a:solidFill>
                  <a:schemeClr val="tx1"/>
                </a:solidFill>
                <a:latin typeface="Calibri" pitchFamily="34" charset="0"/>
              </a:defRPr>
            </a:lvl3pPr>
            <a:lvl4pPr>
              <a:tabLst>
                <a:tab pos="1081088" algn="l"/>
              </a:tabLst>
              <a:defRPr sz="2000">
                <a:solidFill>
                  <a:schemeClr val="tx1"/>
                </a:solidFill>
                <a:latin typeface="Calibri" pitchFamily="34" charset="0"/>
              </a:defRPr>
            </a:lvl4pPr>
            <a:lvl5pPr>
              <a:tabLst>
                <a:tab pos="1081088" algn="l"/>
              </a:tabLst>
              <a:defRPr sz="2000">
                <a:solidFill>
                  <a:schemeClr val="tx1"/>
                </a:solidFill>
                <a:latin typeface="Calibri" pitchFamily="34" charset="0"/>
              </a:defRPr>
            </a:lvl5pPr>
            <a:lvl6pPr eaLnBrk="0" fontAlgn="base" hangingPunct="0">
              <a:spcAft>
                <a:spcPct val="0"/>
              </a:spcAft>
              <a:buChar char="»"/>
              <a:tabLst>
                <a:tab pos="1081088" algn="l"/>
              </a:tabLst>
              <a:defRPr sz="2000">
                <a:solidFill>
                  <a:schemeClr val="tx1"/>
                </a:solidFill>
                <a:latin typeface="Calibri" pitchFamily="34" charset="0"/>
              </a:defRPr>
            </a:lvl6pPr>
            <a:lvl7pPr eaLnBrk="0" fontAlgn="base" hangingPunct="0">
              <a:spcAft>
                <a:spcPct val="0"/>
              </a:spcAft>
              <a:buChar char="»"/>
              <a:tabLst>
                <a:tab pos="1081088" algn="l"/>
              </a:tabLst>
              <a:defRPr sz="2000">
                <a:solidFill>
                  <a:schemeClr val="tx1"/>
                </a:solidFill>
                <a:latin typeface="Calibri" pitchFamily="34" charset="0"/>
              </a:defRPr>
            </a:lvl7pPr>
            <a:lvl8pPr eaLnBrk="0" fontAlgn="base" hangingPunct="0">
              <a:spcAft>
                <a:spcPct val="0"/>
              </a:spcAft>
              <a:buChar char="»"/>
              <a:tabLst>
                <a:tab pos="1081088" algn="l"/>
              </a:tabLst>
              <a:defRPr sz="2000">
                <a:solidFill>
                  <a:schemeClr val="tx1"/>
                </a:solidFill>
                <a:latin typeface="Calibri" pitchFamily="34" charset="0"/>
              </a:defRPr>
            </a:lvl8pPr>
            <a:lvl9pPr eaLnBrk="0" fontAlgn="base" hangingPunct="0">
              <a:spcAft>
                <a:spcPct val="0"/>
              </a:spcAft>
              <a:buChar char="»"/>
              <a:tabLst>
                <a:tab pos="1081088" algn="l"/>
              </a:tabLst>
              <a:defRPr sz="2000">
                <a:solidFill>
                  <a:schemeClr val="tx1"/>
                </a:solidFill>
                <a:latin typeface="Calibri" pitchFamily="34" charset="0"/>
              </a:defRPr>
            </a:lvl9pPr>
          </a:lstStyle>
          <a:p>
            <a:pPr>
              <a:spcAft>
                <a:spcPts val="600"/>
              </a:spcAft>
            </a:pPr>
            <a:r>
              <a:rPr lang="en-US" altLang="en-US" sz="2000" dirty="0">
                <a:solidFill>
                  <a:srgbClr val="96C02D"/>
                </a:solidFill>
                <a:latin typeface="Impact" panose="020B0806030902050204" pitchFamily="34" charset="0"/>
                <a:cs typeface="Arial" panose="020B0604020202020204" pitchFamily="34" charset="0"/>
              </a:rPr>
              <a:t>Hours</a:t>
            </a:r>
          </a:p>
          <a:p>
            <a:pPr>
              <a:tabLst>
                <a:tab pos="1371600" algn="l"/>
              </a:tabLst>
            </a:pPr>
            <a:r>
              <a:rPr lang="en-US" altLang="en-US" sz="1100" b="1" dirty="0">
                <a:latin typeface="Arial" panose="020B0604020202020204" pitchFamily="34" charset="0"/>
                <a:cs typeface="Arial" panose="020B0604020202020204" pitchFamily="34" charset="0"/>
              </a:rPr>
              <a:t>Monday-Friday	</a:t>
            </a:r>
            <a:r>
              <a:rPr lang="en-US" altLang="en-US" sz="1100" dirty="0">
                <a:latin typeface="Arial" panose="020B0604020202020204" pitchFamily="34" charset="0"/>
                <a:cs typeface="Arial" panose="020B0604020202020204" pitchFamily="34" charset="0"/>
              </a:rPr>
              <a:t>8:30 am - </a:t>
            </a:r>
            <a:r>
              <a:rPr lang="en-US" altLang="en-US" sz="1100" dirty="0" smtClean="0">
                <a:latin typeface="Arial" panose="020B0604020202020204" pitchFamily="34" charset="0"/>
                <a:cs typeface="Arial" panose="020B0604020202020204" pitchFamily="34" charset="0"/>
              </a:rPr>
              <a:t>3:30 </a:t>
            </a:r>
            <a:r>
              <a:rPr lang="en-US" altLang="en-US" sz="1100" dirty="0">
                <a:latin typeface="Arial" panose="020B0604020202020204" pitchFamily="34" charset="0"/>
                <a:cs typeface="Arial" panose="020B0604020202020204" pitchFamily="34" charset="0"/>
              </a:rPr>
              <a:t>pm</a:t>
            </a:r>
          </a:p>
          <a:p>
            <a:pPr>
              <a:spcBef>
                <a:spcPts val="563"/>
              </a:spcBef>
              <a:tabLst>
                <a:tab pos="1371600" algn="l"/>
              </a:tabLst>
            </a:pPr>
            <a:r>
              <a:rPr lang="en-US" altLang="en-US" sz="1100" b="1" dirty="0">
                <a:latin typeface="Arial" panose="020B0604020202020204" pitchFamily="34" charset="0"/>
                <a:cs typeface="Arial" panose="020B0604020202020204" pitchFamily="34" charset="0"/>
              </a:rPr>
              <a:t>Extended Care	</a:t>
            </a:r>
            <a:r>
              <a:rPr lang="en-US" altLang="en-US" sz="1100" dirty="0" smtClean="0">
                <a:latin typeface="Arial" panose="020B0604020202020204" pitchFamily="34" charset="0"/>
                <a:cs typeface="Arial" panose="020B0604020202020204" pitchFamily="34" charset="0"/>
              </a:rPr>
              <a:t>7:00 </a:t>
            </a:r>
            <a:r>
              <a:rPr lang="en-US" altLang="en-US" sz="1100" dirty="0">
                <a:latin typeface="Arial" panose="020B0604020202020204" pitchFamily="34" charset="0"/>
                <a:cs typeface="Arial" panose="020B0604020202020204" pitchFamily="34" charset="0"/>
              </a:rPr>
              <a:t>am - 6:30 pm</a:t>
            </a:r>
            <a:endParaRPr lang="en-US" altLang="en-US" sz="1100" dirty="0">
              <a:solidFill>
                <a:schemeClr val="bg1"/>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858E7852-EC94-4617-B843-8D95821F1D0C}"/>
              </a:ext>
            </a:extLst>
          </p:cNvPr>
          <p:cNvCxnSpPr/>
          <p:nvPr/>
        </p:nvCxnSpPr>
        <p:spPr>
          <a:xfrm>
            <a:off x="4572000" y="1339314"/>
            <a:ext cx="0" cy="5048250"/>
          </a:xfrm>
          <a:prstGeom prst="line">
            <a:avLst/>
          </a:prstGeom>
          <a:ln w="19050">
            <a:solidFill>
              <a:srgbClr val="EE3046"/>
            </a:solidFill>
            <a:prstDash val="sysDot"/>
          </a:ln>
        </p:spPr>
        <p:style>
          <a:lnRef idx="1">
            <a:schemeClr val="accent1"/>
          </a:lnRef>
          <a:fillRef idx="0">
            <a:schemeClr val="accent1"/>
          </a:fillRef>
          <a:effectRef idx="0">
            <a:schemeClr val="accent1"/>
          </a:effectRef>
          <a:fontRef idx="minor">
            <a:schemeClr val="tx1"/>
          </a:fontRef>
        </p:style>
      </p:cxnSp>
      <p:sp>
        <p:nvSpPr>
          <p:cNvPr id="22" name="Text Box 23">
            <a:extLst>
              <a:ext uri="{FF2B5EF4-FFF2-40B4-BE49-F238E27FC236}">
                <a16:creationId xmlns:a16="http://schemas.microsoft.com/office/drawing/2014/main" id="{35AA9438-F5E1-44EC-8EE2-A99385F1B9EB}"/>
              </a:ext>
            </a:extLst>
          </p:cNvPr>
          <p:cNvSpPr txBox="1">
            <a:spLocks noChangeArrowheads="1"/>
          </p:cNvSpPr>
          <p:nvPr/>
        </p:nvSpPr>
        <p:spPr bwMode="auto">
          <a:xfrm>
            <a:off x="4792663" y="2406114"/>
            <a:ext cx="4035425"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86493" tIns="43247" rIns="86493" bIns="43247"/>
          <a:lstStyle>
            <a:lvl1pPr>
              <a:tabLst>
                <a:tab pos="1081088" algn="l"/>
              </a:tabLst>
              <a:defRPr sz="3200">
                <a:solidFill>
                  <a:schemeClr val="tx1"/>
                </a:solidFill>
                <a:latin typeface="Calibri" pitchFamily="34" charset="0"/>
              </a:defRPr>
            </a:lvl1pPr>
            <a:lvl2pPr>
              <a:tabLst>
                <a:tab pos="1081088" algn="l"/>
              </a:tabLst>
              <a:defRPr sz="2800">
                <a:solidFill>
                  <a:schemeClr val="tx1"/>
                </a:solidFill>
                <a:latin typeface="Calibri" pitchFamily="34" charset="0"/>
              </a:defRPr>
            </a:lvl2pPr>
            <a:lvl3pPr>
              <a:tabLst>
                <a:tab pos="1081088" algn="l"/>
              </a:tabLst>
              <a:defRPr sz="2400">
                <a:solidFill>
                  <a:schemeClr val="tx1"/>
                </a:solidFill>
                <a:latin typeface="Calibri" pitchFamily="34" charset="0"/>
              </a:defRPr>
            </a:lvl3pPr>
            <a:lvl4pPr>
              <a:tabLst>
                <a:tab pos="1081088" algn="l"/>
              </a:tabLst>
              <a:defRPr sz="2000">
                <a:solidFill>
                  <a:schemeClr val="tx1"/>
                </a:solidFill>
                <a:latin typeface="Calibri" pitchFamily="34" charset="0"/>
              </a:defRPr>
            </a:lvl4pPr>
            <a:lvl5pPr>
              <a:tabLst>
                <a:tab pos="1081088" algn="l"/>
              </a:tabLst>
              <a:defRPr sz="2000">
                <a:solidFill>
                  <a:schemeClr val="tx1"/>
                </a:solidFill>
                <a:latin typeface="Calibri" pitchFamily="34" charset="0"/>
              </a:defRPr>
            </a:lvl5pPr>
            <a:lvl6pPr eaLnBrk="0" fontAlgn="base" hangingPunct="0">
              <a:spcAft>
                <a:spcPct val="0"/>
              </a:spcAft>
              <a:buChar char="»"/>
              <a:tabLst>
                <a:tab pos="1081088" algn="l"/>
              </a:tabLst>
              <a:defRPr sz="2000">
                <a:solidFill>
                  <a:schemeClr val="tx1"/>
                </a:solidFill>
                <a:latin typeface="Calibri" pitchFamily="34" charset="0"/>
              </a:defRPr>
            </a:lvl6pPr>
            <a:lvl7pPr eaLnBrk="0" fontAlgn="base" hangingPunct="0">
              <a:spcAft>
                <a:spcPct val="0"/>
              </a:spcAft>
              <a:buChar char="»"/>
              <a:tabLst>
                <a:tab pos="1081088" algn="l"/>
              </a:tabLst>
              <a:defRPr sz="2000">
                <a:solidFill>
                  <a:schemeClr val="tx1"/>
                </a:solidFill>
                <a:latin typeface="Calibri" pitchFamily="34" charset="0"/>
              </a:defRPr>
            </a:lvl7pPr>
            <a:lvl8pPr eaLnBrk="0" fontAlgn="base" hangingPunct="0">
              <a:spcAft>
                <a:spcPct val="0"/>
              </a:spcAft>
              <a:buChar char="»"/>
              <a:tabLst>
                <a:tab pos="1081088" algn="l"/>
              </a:tabLst>
              <a:defRPr sz="2000">
                <a:solidFill>
                  <a:schemeClr val="tx1"/>
                </a:solidFill>
                <a:latin typeface="Calibri" pitchFamily="34" charset="0"/>
              </a:defRPr>
            </a:lvl8pPr>
            <a:lvl9pPr eaLnBrk="0" fontAlgn="base" hangingPunct="0">
              <a:spcAft>
                <a:spcPct val="0"/>
              </a:spcAft>
              <a:buChar char="»"/>
              <a:tabLst>
                <a:tab pos="1081088" algn="l"/>
              </a:tabLst>
              <a:defRPr sz="2000">
                <a:solidFill>
                  <a:schemeClr val="tx1"/>
                </a:solidFill>
                <a:latin typeface="Calibri" pitchFamily="34" charset="0"/>
              </a:defRPr>
            </a:lvl9pPr>
          </a:lstStyle>
          <a:p>
            <a:pPr>
              <a:spcAft>
                <a:spcPts val="600"/>
              </a:spcAft>
            </a:pPr>
            <a:r>
              <a:rPr lang="en-US" altLang="en-US" sz="2000" dirty="0">
                <a:solidFill>
                  <a:srgbClr val="96C02D"/>
                </a:solidFill>
                <a:latin typeface="Impact" panose="020B0806030902050204" pitchFamily="34" charset="0"/>
                <a:cs typeface="Arial" panose="020B0604020202020204" pitchFamily="34" charset="0"/>
              </a:rPr>
              <a:t>Schedule</a:t>
            </a:r>
            <a:r>
              <a:rPr lang="en-US" altLang="en-US" sz="2000" b="1" dirty="0">
                <a:solidFill>
                  <a:srgbClr val="F48020"/>
                </a:solidFill>
                <a:latin typeface="Arial" panose="020B0604020202020204" pitchFamily="34" charset="0"/>
                <a:cs typeface="Arial" panose="020B0604020202020204" pitchFamily="34" charset="0"/>
              </a:rPr>
              <a:t> </a:t>
            </a:r>
            <a:r>
              <a:rPr lang="en-US" altLang="en-US" sz="2000" b="1" dirty="0">
                <a:solidFill>
                  <a:srgbClr val="F37043"/>
                </a:solidFill>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(no camp July 4)</a:t>
            </a:r>
          </a:p>
        </p:txBody>
      </p:sp>
      <p:pic>
        <p:nvPicPr>
          <p:cNvPr id="26" name="Picture 25">
            <a:extLst>
              <a:ext uri="{FF2B5EF4-FFF2-40B4-BE49-F238E27FC236}">
                <a16:creationId xmlns:a16="http://schemas.microsoft.com/office/drawing/2014/main" id="{750F42AC-95AA-47C0-BF5F-FCF6E6E84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449" y="4542722"/>
            <a:ext cx="1248785" cy="1563627"/>
          </a:xfrm>
          <a:prstGeom prst="rect">
            <a:avLst/>
          </a:prstGeom>
        </p:spPr>
      </p:pic>
      <p:sp>
        <p:nvSpPr>
          <p:cNvPr id="19" name="Footer Placeholder 4">
            <a:extLst>
              <a:ext uri="{FF2B5EF4-FFF2-40B4-BE49-F238E27FC236}">
                <a16:creationId xmlns:a16="http://schemas.microsoft.com/office/drawing/2014/main" id="{70843FA8-E4FB-406C-8933-813973D4BA97}"/>
              </a:ext>
            </a:extLst>
          </p:cNvPr>
          <p:cNvSpPr txBox="1">
            <a:spLocks/>
          </p:cNvSpPr>
          <p:nvPr/>
        </p:nvSpPr>
        <p:spPr>
          <a:xfrm>
            <a:off x="152400" y="6553200"/>
            <a:ext cx="8846502" cy="365125"/>
          </a:xfrm>
          <a:prstGeom prst="rect">
            <a:avLst/>
          </a:prstGeom>
        </p:spPr>
        <p:txBody>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latin typeface="Arial Black" panose="020B0A04020102020204" pitchFamily="34" charset="0"/>
              </a:rPr>
              <a:t>Montessori Country Day School Summer SMARTS Camp </a:t>
            </a:r>
            <a:r>
              <a:rPr lang="en-US" sz="900" b="1" dirty="0">
                <a:latin typeface="Arial Black" panose="020B0A04020102020204" pitchFamily="34" charset="0"/>
              </a:rPr>
              <a:t>2018</a:t>
            </a:r>
          </a:p>
        </p:txBody>
      </p:sp>
    </p:spTree>
    <p:extLst>
      <p:ext uri="{BB962C8B-B14F-4D97-AF65-F5344CB8AC3E}">
        <p14:creationId xmlns:p14="http://schemas.microsoft.com/office/powerpoint/2010/main" val="164767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FA1EC9A-2895-43DE-9B8D-5CC33DA828F3}"/>
              </a:ext>
            </a:extLst>
          </p:cNvPr>
          <p:cNvSpPr/>
          <p:nvPr/>
        </p:nvSpPr>
        <p:spPr>
          <a:xfrm>
            <a:off x="706574" y="288865"/>
            <a:ext cx="8069362" cy="6530421"/>
          </a:xfrm>
          <a:prstGeom prst="rect">
            <a:avLst/>
          </a:prstGeom>
          <a:solidFill>
            <a:srgbClr val="F48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25D833-5A94-4563-ABBF-B618A4CF853D}"/>
              </a:ext>
            </a:extLst>
          </p:cNvPr>
          <p:cNvSpPr/>
          <p:nvPr/>
        </p:nvSpPr>
        <p:spPr>
          <a:xfrm>
            <a:off x="685800" y="277161"/>
            <a:ext cx="8147705" cy="6580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F03ABF8-635F-401E-B9D8-97D9768B4C34}"/>
              </a:ext>
            </a:extLst>
          </p:cNvPr>
          <p:cNvGrpSpPr/>
          <p:nvPr/>
        </p:nvGrpSpPr>
        <p:grpSpPr>
          <a:xfrm>
            <a:off x="842487" y="433848"/>
            <a:ext cx="7834333" cy="940120"/>
            <a:chOff x="838200" y="609600"/>
            <a:chExt cx="7277914" cy="914400"/>
          </a:xfrm>
        </p:grpSpPr>
        <p:sp>
          <p:nvSpPr>
            <p:cNvPr id="23" name="Rectangle 22">
              <a:extLst>
                <a:ext uri="{FF2B5EF4-FFF2-40B4-BE49-F238E27FC236}">
                  <a16:creationId xmlns:a16="http://schemas.microsoft.com/office/drawing/2014/main" id="{EAEEBFB6-2CA2-497B-ADE3-DEE5CFB06D49}"/>
                </a:ext>
              </a:extLst>
            </p:cNvPr>
            <p:cNvSpPr/>
            <p:nvPr/>
          </p:nvSpPr>
          <p:spPr>
            <a:xfrm>
              <a:off x="838200" y="609600"/>
              <a:ext cx="358140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A1E2A41-6E0B-44A8-AEEE-4C26F7578B31}"/>
                </a:ext>
              </a:extLst>
            </p:cNvPr>
            <p:cNvSpPr/>
            <p:nvPr/>
          </p:nvSpPr>
          <p:spPr>
            <a:xfrm>
              <a:off x="4534714" y="609600"/>
              <a:ext cx="358140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99B9B569-33EF-48D4-874C-51384E1D4CF0}"/>
              </a:ext>
            </a:extLst>
          </p:cNvPr>
          <p:cNvGrpSpPr/>
          <p:nvPr/>
        </p:nvGrpSpPr>
        <p:grpSpPr>
          <a:xfrm>
            <a:off x="842487" y="1457421"/>
            <a:ext cx="7834333" cy="940120"/>
            <a:chOff x="838200" y="609600"/>
            <a:chExt cx="7277914" cy="914400"/>
          </a:xfrm>
        </p:grpSpPr>
        <p:sp>
          <p:nvSpPr>
            <p:cNvPr id="27" name="Rectangle 26">
              <a:extLst>
                <a:ext uri="{FF2B5EF4-FFF2-40B4-BE49-F238E27FC236}">
                  <a16:creationId xmlns:a16="http://schemas.microsoft.com/office/drawing/2014/main" id="{ED914521-C0BF-42D5-AF9B-C94E442DBEA4}"/>
                </a:ext>
              </a:extLst>
            </p:cNvPr>
            <p:cNvSpPr/>
            <p:nvPr/>
          </p:nvSpPr>
          <p:spPr>
            <a:xfrm>
              <a:off x="838200" y="609600"/>
              <a:ext cx="358140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1952646-D1AB-4351-A2F1-565E94D65BE6}"/>
                </a:ext>
              </a:extLst>
            </p:cNvPr>
            <p:cNvSpPr/>
            <p:nvPr/>
          </p:nvSpPr>
          <p:spPr>
            <a:xfrm>
              <a:off x="4534714" y="609600"/>
              <a:ext cx="358140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12A5206-EDF6-4D19-8E1C-38119845991F}"/>
              </a:ext>
            </a:extLst>
          </p:cNvPr>
          <p:cNvGrpSpPr/>
          <p:nvPr/>
        </p:nvGrpSpPr>
        <p:grpSpPr>
          <a:xfrm>
            <a:off x="842487" y="2480994"/>
            <a:ext cx="7834333" cy="940120"/>
            <a:chOff x="838200" y="609600"/>
            <a:chExt cx="7277914" cy="914400"/>
          </a:xfrm>
        </p:grpSpPr>
        <p:sp>
          <p:nvSpPr>
            <p:cNvPr id="30" name="Rectangle 29">
              <a:extLst>
                <a:ext uri="{FF2B5EF4-FFF2-40B4-BE49-F238E27FC236}">
                  <a16:creationId xmlns:a16="http://schemas.microsoft.com/office/drawing/2014/main" id="{06375C90-BAAF-47E8-AA89-A2AA60FB4359}"/>
                </a:ext>
              </a:extLst>
            </p:cNvPr>
            <p:cNvSpPr/>
            <p:nvPr/>
          </p:nvSpPr>
          <p:spPr>
            <a:xfrm>
              <a:off x="838200" y="609600"/>
              <a:ext cx="358140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836D311-B620-4AAD-9B82-35B3FA6EF5BF}"/>
                </a:ext>
              </a:extLst>
            </p:cNvPr>
            <p:cNvSpPr/>
            <p:nvPr/>
          </p:nvSpPr>
          <p:spPr>
            <a:xfrm>
              <a:off x="4534714" y="609600"/>
              <a:ext cx="358140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5E4B503-CE72-4D2D-A8E3-33B28CD7A558}"/>
              </a:ext>
            </a:extLst>
          </p:cNvPr>
          <p:cNvGrpSpPr/>
          <p:nvPr/>
        </p:nvGrpSpPr>
        <p:grpSpPr>
          <a:xfrm>
            <a:off x="842487" y="3504567"/>
            <a:ext cx="7834333" cy="940120"/>
            <a:chOff x="838200" y="609600"/>
            <a:chExt cx="7277914" cy="914400"/>
          </a:xfrm>
        </p:grpSpPr>
        <p:sp>
          <p:nvSpPr>
            <p:cNvPr id="33" name="Rectangle 32">
              <a:extLst>
                <a:ext uri="{FF2B5EF4-FFF2-40B4-BE49-F238E27FC236}">
                  <a16:creationId xmlns:a16="http://schemas.microsoft.com/office/drawing/2014/main" id="{1F955BBF-577C-4E79-B075-654F098FE857}"/>
                </a:ext>
              </a:extLst>
            </p:cNvPr>
            <p:cNvSpPr/>
            <p:nvPr/>
          </p:nvSpPr>
          <p:spPr>
            <a:xfrm>
              <a:off x="838200" y="609600"/>
              <a:ext cx="358140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D6033DB-BA67-4130-81E7-E6BD6868A587}"/>
                </a:ext>
              </a:extLst>
            </p:cNvPr>
            <p:cNvSpPr/>
            <p:nvPr/>
          </p:nvSpPr>
          <p:spPr>
            <a:xfrm>
              <a:off x="4534714" y="609600"/>
              <a:ext cx="3581400"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F372738F-50E2-49F8-98B4-D97558DAA947}"/>
              </a:ext>
            </a:extLst>
          </p:cNvPr>
          <p:cNvSpPr/>
          <p:nvPr/>
        </p:nvSpPr>
        <p:spPr>
          <a:xfrm>
            <a:off x="842487" y="4528140"/>
            <a:ext cx="3855209" cy="94012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0CB69A6-C423-4EF2-A970-B6B7D167A92B}"/>
              </a:ext>
            </a:extLst>
          </p:cNvPr>
          <p:cNvSpPr/>
          <p:nvPr/>
        </p:nvSpPr>
        <p:spPr>
          <a:xfrm>
            <a:off x="8893230" y="367138"/>
            <a:ext cx="260025" cy="6490862"/>
          </a:xfrm>
          <a:custGeom>
            <a:avLst/>
            <a:gdLst>
              <a:gd name="connsiteX0" fmla="*/ 0 w 468517"/>
              <a:gd name="connsiteY0" fmla="*/ 0 h 6324600"/>
              <a:gd name="connsiteX1" fmla="*/ 468517 w 468517"/>
              <a:gd name="connsiteY1" fmla="*/ 0 h 6324600"/>
              <a:gd name="connsiteX2" fmla="*/ 468517 w 468517"/>
              <a:gd name="connsiteY2" fmla="*/ 6324600 h 6324600"/>
              <a:gd name="connsiteX3" fmla="*/ 0 w 468517"/>
              <a:gd name="connsiteY3" fmla="*/ 6324600 h 6324600"/>
              <a:gd name="connsiteX4" fmla="*/ 0 w 468517"/>
              <a:gd name="connsiteY4" fmla="*/ 0 h 6324600"/>
              <a:gd name="connsiteX0" fmla="*/ 0 w 477571"/>
              <a:gd name="connsiteY0" fmla="*/ 0 h 6415135"/>
              <a:gd name="connsiteX1" fmla="*/ 477571 w 477571"/>
              <a:gd name="connsiteY1" fmla="*/ 90535 h 6415135"/>
              <a:gd name="connsiteX2" fmla="*/ 477571 w 477571"/>
              <a:gd name="connsiteY2" fmla="*/ 6415135 h 6415135"/>
              <a:gd name="connsiteX3" fmla="*/ 9054 w 477571"/>
              <a:gd name="connsiteY3" fmla="*/ 6415135 h 6415135"/>
              <a:gd name="connsiteX4" fmla="*/ 0 w 477571"/>
              <a:gd name="connsiteY4" fmla="*/ 0 h 6415135"/>
              <a:gd name="connsiteX0" fmla="*/ 0 w 477571"/>
              <a:gd name="connsiteY0" fmla="*/ 0 h 6442296"/>
              <a:gd name="connsiteX1" fmla="*/ 477571 w 477571"/>
              <a:gd name="connsiteY1" fmla="*/ 117696 h 6442296"/>
              <a:gd name="connsiteX2" fmla="*/ 477571 w 477571"/>
              <a:gd name="connsiteY2" fmla="*/ 6442296 h 6442296"/>
              <a:gd name="connsiteX3" fmla="*/ 9054 w 477571"/>
              <a:gd name="connsiteY3" fmla="*/ 6442296 h 6442296"/>
              <a:gd name="connsiteX4" fmla="*/ 0 w 477571"/>
              <a:gd name="connsiteY4" fmla="*/ 0 h 644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71" h="6442296">
                <a:moveTo>
                  <a:pt x="0" y="0"/>
                </a:moveTo>
                <a:lnTo>
                  <a:pt x="477571" y="117696"/>
                </a:lnTo>
                <a:lnTo>
                  <a:pt x="477571" y="6442296"/>
                </a:lnTo>
                <a:lnTo>
                  <a:pt x="9054" y="6442296"/>
                </a:lnTo>
                <a:lnTo>
                  <a:pt x="0" y="0"/>
                </a:lnTo>
                <a:close/>
              </a:path>
            </a:pathLst>
          </a:custGeom>
          <a:solidFill>
            <a:srgbClr val="E87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E14801BE-BD2E-4D5B-BFF1-92C8342816D4}"/>
              </a:ext>
            </a:extLst>
          </p:cNvPr>
          <p:cNvGrpSpPr/>
          <p:nvPr/>
        </p:nvGrpSpPr>
        <p:grpSpPr>
          <a:xfrm>
            <a:off x="8824525" y="277161"/>
            <a:ext cx="327894" cy="6345809"/>
            <a:chOff x="8815471" y="277161"/>
            <a:chExt cx="548403" cy="6345809"/>
          </a:xfrm>
        </p:grpSpPr>
        <p:cxnSp>
          <p:nvCxnSpPr>
            <p:cNvPr id="11" name="Straight Connector 10">
              <a:extLst>
                <a:ext uri="{FF2B5EF4-FFF2-40B4-BE49-F238E27FC236}">
                  <a16:creationId xmlns:a16="http://schemas.microsoft.com/office/drawing/2014/main" id="{D51E67F9-618E-4F1E-8A51-03113248AD9E}"/>
                </a:ext>
              </a:extLst>
            </p:cNvPr>
            <p:cNvCxnSpPr>
              <a:cxnSpLocks/>
            </p:cNvCxnSpPr>
            <p:nvPr/>
          </p:nvCxnSpPr>
          <p:spPr>
            <a:xfrm>
              <a:off x="8815471" y="277161"/>
              <a:ext cx="548403" cy="1566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DCFA6A-9E49-451D-ABE6-FAED4F5B3B8D}"/>
                </a:ext>
              </a:extLst>
            </p:cNvPr>
            <p:cNvCxnSpPr>
              <a:cxnSpLocks/>
            </p:cNvCxnSpPr>
            <p:nvPr/>
          </p:nvCxnSpPr>
          <p:spPr>
            <a:xfrm>
              <a:off x="8815471" y="1401620"/>
              <a:ext cx="548403" cy="1566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DBDC197-4ADF-44F0-B0AB-5661E44839C2}"/>
                </a:ext>
              </a:extLst>
            </p:cNvPr>
            <p:cNvCxnSpPr>
              <a:cxnSpLocks/>
            </p:cNvCxnSpPr>
            <p:nvPr/>
          </p:nvCxnSpPr>
          <p:spPr>
            <a:xfrm>
              <a:off x="8815471" y="2397540"/>
              <a:ext cx="548403" cy="1566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261454D-926B-40B5-B7F7-A7F1137060C1}"/>
                </a:ext>
              </a:extLst>
            </p:cNvPr>
            <p:cNvCxnSpPr>
              <a:cxnSpLocks/>
            </p:cNvCxnSpPr>
            <p:nvPr/>
          </p:nvCxnSpPr>
          <p:spPr>
            <a:xfrm>
              <a:off x="8815471" y="3437314"/>
              <a:ext cx="548403" cy="1566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E0F46F8-3957-4D0D-B9D2-A066A98C6EFD}"/>
                </a:ext>
              </a:extLst>
            </p:cNvPr>
            <p:cNvCxnSpPr>
              <a:cxnSpLocks/>
            </p:cNvCxnSpPr>
            <p:nvPr/>
          </p:nvCxnSpPr>
          <p:spPr>
            <a:xfrm>
              <a:off x="8815471" y="4497481"/>
              <a:ext cx="548403" cy="1566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A996D34-7321-4E81-82DF-5539157BC8D8}"/>
                </a:ext>
              </a:extLst>
            </p:cNvPr>
            <p:cNvCxnSpPr>
              <a:cxnSpLocks/>
            </p:cNvCxnSpPr>
            <p:nvPr/>
          </p:nvCxnSpPr>
          <p:spPr>
            <a:xfrm>
              <a:off x="8815471" y="5504854"/>
              <a:ext cx="548403" cy="1566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89541C8-848D-408A-B5EB-DC577017C042}"/>
                </a:ext>
              </a:extLst>
            </p:cNvPr>
            <p:cNvCxnSpPr>
              <a:cxnSpLocks/>
            </p:cNvCxnSpPr>
            <p:nvPr/>
          </p:nvCxnSpPr>
          <p:spPr>
            <a:xfrm>
              <a:off x="8815471" y="6466283"/>
              <a:ext cx="548403" cy="1566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66">
            <a:extLst>
              <a:ext uri="{FF2B5EF4-FFF2-40B4-BE49-F238E27FC236}">
                <a16:creationId xmlns:a16="http://schemas.microsoft.com/office/drawing/2014/main" id="{A19130D2-1673-4C80-8250-C1B63967EA24}"/>
              </a:ext>
            </a:extLst>
          </p:cNvPr>
          <p:cNvSpPr txBox="1">
            <a:spLocks noChangeArrowheads="1"/>
          </p:cNvSpPr>
          <p:nvPr/>
        </p:nvSpPr>
        <p:spPr bwMode="auto">
          <a:xfrm>
            <a:off x="1982146" y="438424"/>
            <a:ext cx="2681623" cy="995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b="1" dirty="0">
                <a:solidFill>
                  <a:srgbClr val="00ABD6"/>
                </a:solidFill>
                <a:latin typeface="Arial" panose="020B0604020202020204" pitchFamily="34" charset="0"/>
                <a:cs typeface="Arial" panose="020B0604020202020204" pitchFamily="34" charset="0"/>
              </a:rPr>
              <a:t>Invention Convention</a:t>
            </a:r>
            <a:r>
              <a:rPr lang="en-US" altLang="en-US" sz="1200" b="1" dirty="0">
                <a:solidFill>
                  <a:srgbClr val="F37043"/>
                </a:solidFill>
                <a:latin typeface="Arial" panose="020B0604020202020204" pitchFamily="34" charset="0"/>
                <a:cs typeface="Arial" panose="020B0604020202020204" pitchFamily="34" charset="0"/>
              </a:rPr>
              <a:t/>
            </a:r>
            <a:br>
              <a:rPr lang="en-US" altLang="en-US" sz="1200" b="1" dirty="0">
                <a:solidFill>
                  <a:srgbClr val="F37043"/>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Calling all inventors! We know our campers have big ideas and we want to </a:t>
            </a:r>
            <a:r>
              <a:rPr lang="en-US" sz="900" dirty="0">
                <a:latin typeface="Arial" panose="020B0604020202020204" pitchFamily="34" charset="0"/>
                <a:cs typeface="Arial" panose="020B0604020202020204" pitchFamily="34" charset="0"/>
              </a:rPr>
              <a:t>see them in action.</a:t>
            </a:r>
            <a:r>
              <a:rPr lang="en-US" sz="900" dirty="0">
                <a:solidFill>
                  <a:srgbClr val="FF0000"/>
                </a:solidFill>
                <a:latin typeface="Arial" panose="020B0604020202020204" pitchFamily="34" charset="0"/>
                <a:cs typeface="Arial" panose="020B0604020202020204" pitchFamily="34" charset="0"/>
              </a:rPr>
              <a:t> </a:t>
            </a:r>
            <a:r>
              <a:rPr lang="en-US" sz="900" dirty="0">
                <a:solidFill>
                  <a:srgbClr val="000000"/>
                </a:solidFill>
                <a:latin typeface="Arial" panose="020B0604020202020204" pitchFamily="34" charset="0"/>
                <a:cs typeface="Arial" panose="020B0604020202020204" pitchFamily="34" charset="0"/>
              </a:rPr>
              <a:t>Invention Convention will focus on brainstorming, designing and sharing invention ideas. </a:t>
            </a:r>
          </a:p>
          <a:p>
            <a:endParaRPr lang="en-US" altLang="en-US" sz="900" dirty="0">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77EE4FA8-DBA6-4637-8F0D-AEA2D828CCAB}"/>
              </a:ext>
            </a:extLst>
          </p:cNvPr>
          <p:cNvSpPr txBox="1">
            <a:spLocks/>
          </p:cNvSpPr>
          <p:nvPr/>
        </p:nvSpPr>
        <p:spPr>
          <a:xfrm>
            <a:off x="838200" y="6553200"/>
            <a:ext cx="8217292" cy="365125"/>
          </a:xfrm>
          <a:prstGeom prst="rect">
            <a:avLst/>
          </a:prstGeom>
        </p:spPr>
        <p:txBody>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900" b="1" dirty="0">
                <a:solidFill>
                  <a:prstClr val="black"/>
                </a:solidFill>
                <a:latin typeface="Arial Black" panose="020B0A04020102020204" pitchFamily="34" charset="0"/>
              </a:rPr>
              <a:t>Montessori Country Day School Summer SMARTS Camp </a:t>
            </a:r>
            <a:r>
              <a:rPr lang="en-US" sz="900" b="1" dirty="0" smtClean="0">
                <a:solidFill>
                  <a:prstClr val="black"/>
                </a:solidFill>
                <a:latin typeface="Arial Black" panose="020B0A04020102020204" pitchFamily="34" charset="0"/>
              </a:rPr>
              <a:t>2018</a:t>
            </a:r>
            <a:endParaRPr lang="en-US" sz="900" b="1" dirty="0">
              <a:solidFill>
                <a:prstClr val="black"/>
              </a:solidFill>
              <a:latin typeface="Arial Black" panose="020B0A04020102020204" pitchFamily="34" charset="0"/>
            </a:endParaRPr>
          </a:p>
        </p:txBody>
      </p:sp>
      <p:sp>
        <p:nvSpPr>
          <p:cNvPr id="12" name="TextBox 11">
            <a:extLst>
              <a:ext uri="{FF2B5EF4-FFF2-40B4-BE49-F238E27FC236}">
                <a16:creationId xmlns:a16="http://schemas.microsoft.com/office/drawing/2014/main" id="{2C19DCF0-377A-4D0B-AE91-F307FF2B81FB}"/>
              </a:ext>
            </a:extLst>
          </p:cNvPr>
          <p:cNvSpPr txBox="1"/>
          <p:nvPr/>
        </p:nvSpPr>
        <p:spPr>
          <a:xfrm rot="16200000">
            <a:off x="-2829500" y="3937023"/>
            <a:ext cx="6477000" cy="707886"/>
          </a:xfrm>
          <a:prstGeom prst="rect">
            <a:avLst/>
          </a:prstGeom>
          <a:noFill/>
        </p:spPr>
        <p:txBody>
          <a:bodyPr wrap="square" rtlCol="0">
            <a:spAutoFit/>
          </a:bodyPr>
          <a:lstStyle/>
          <a:p>
            <a:pPr algn="r"/>
            <a:r>
              <a:rPr lang="en-US" sz="4000" dirty="0" smtClean="0">
                <a:latin typeface="Impact" charset="0"/>
              </a:rPr>
              <a:t>Weekly Activity Themes</a:t>
            </a:r>
            <a:endParaRPr lang="en-US" sz="4000" dirty="0"/>
          </a:p>
        </p:txBody>
      </p:sp>
      <p:pic>
        <p:nvPicPr>
          <p:cNvPr id="49" name="Picture 48">
            <a:extLst>
              <a:ext uri="{FF2B5EF4-FFF2-40B4-BE49-F238E27FC236}">
                <a16:creationId xmlns:a16="http://schemas.microsoft.com/office/drawing/2014/main" id="{32255825-6365-438F-9644-329E6B846F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85" y="31033"/>
            <a:ext cx="907588" cy="980857"/>
          </a:xfrm>
          <a:prstGeom prst="rect">
            <a:avLst/>
          </a:prstGeom>
        </p:spPr>
      </p:pic>
      <p:pic>
        <p:nvPicPr>
          <p:cNvPr id="51" name="Picture 50">
            <a:extLst>
              <a:ext uri="{FF2B5EF4-FFF2-40B4-BE49-F238E27FC236}">
                <a16:creationId xmlns:a16="http://schemas.microsoft.com/office/drawing/2014/main" id="{66C00A8C-8B69-4DE8-9713-48B383998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361" y="502665"/>
            <a:ext cx="1138420" cy="811288"/>
          </a:xfrm>
          <a:prstGeom prst="rect">
            <a:avLst/>
          </a:prstGeom>
        </p:spPr>
      </p:pic>
      <p:pic>
        <p:nvPicPr>
          <p:cNvPr id="53" name="Picture 52">
            <a:extLst>
              <a:ext uri="{FF2B5EF4-FFF2-40B4-BE49-F238E27FC236}">
                <a16:creationId xmlns:a16="http://schemas.microsoft.com/office/drawing/2014/main" id="{B0340A0D-C9AE-4430-8781-2A91775EA0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0117" y="465577"/>
            <a:ext cx="1133498" cy="864340"/>
          </a:xfrm>
          <a:prstGeom prst="rect">
            <a:avLst/>
          </a:prstGeom>
        </p:spPr>
      </p:pic>
      <p:pic>
        <p:nvPicPr>
          <p:cNvPr id="59" name="Picture 58">
            <a:extLst>
              <a:ext uri="{FF2B5EF4-FFF2-40B4-BE49-F238E27FC236}">
                <a16:creationId xmlns:a16="http://schemas.microsoft.com/office/drawing/2014/main" id="{536E7A98-0E66-49FC-BD67-052D8C2FF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5361" y="3535254"/>
            <a:ext cx="1123656" cy="845618"/>
          </a:xfrm>
          <a:prstGeom prst="rect">
            <a:avLst/>
          </a:prstGeom>
        </p:spPr>
      </p:pic>
      <p:pic>
        <p:nvPicPr>
          <p:cNvPr id="63" name="Picture 62">
            <a:extLst>
              <a:ext uri="{FF2B5EF4-FFF2-40B4-BE49-F238E27FC236}">
                <a16:creationId xmlns:a16="http://schemas.microsoft.com/office/drawing/2014/main" id="{9A951050-D19C-4CD9-87CE-0FB8BD65DA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7749" y="3532251"/>
            <a:ext cx="1125092" cy="878605"/>
          </a:xfrm>
          <a:prstGeom prst="rect">
            <a:avLst/>
          </a:prstGeom>
        </p:spPr>
      </p:pic>
      <p:pic>
        <p:nvPicPr>
          <p:cNvPr id="65" name="Picture 64">
            <a:extLst>
              <a:ext uri="{FF2B5EF4-FFF2-40B4-BE49-F238E27FC236}">
                <a16:creationId xmlns:a16="http://schemas.microsoft.com/office/drawing/2014/main" id="{BFA39388-B3E1-49B5-993E-19FAB95B97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7697" y="2563668"/>
            <a:ext cx="1103260" cy="837279"/>
          </a:xfrm>
          <a:prstGeom prst="rect">
            <a:avLst/>
          </a:prstGeom>
        </p:spPr>
      </p:pic>
      <p:pic>
        <p:nvPicPr>
          <p:cNvPr id="69" name="Picture 68">
            <a:extLst>
              <a:ext uri="{FF2B5EF4-FFF2-40B4-BE49-F238E27FC236}">
                <a16:creationId xmlns:a16="http://schemas.microsoft.com/office/drawing/2014/main" id="{D0D080C0-E5E1-4431-9DDD-B9911BE2C8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5361" y="2487305"/>
            <a:ext cx="1094458" cy="910206"/>
          </a:xfrm>
          <a:prstGeom prst="rect">
            <a:avLst/>
          </a:prstGeom>
        </p:spPr>
      </p:pic>
      <p:pic>
        <p:nvPicPr>
          <p:cNvPr id="71" name="Picture 70">
            <a:extLst>
              <a:ext uri="{FF2B5EF4-FFF2-40B4-BE49-F238E27FC236}">
                <a16:creationId xmlns:a16="http://schemas.microsoft.com/office/drawing/2014/main" id="{4629BCAC-03B5-42B5-BED9-7A7AB38EEF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5361" y="4571999"/>
            <a:ext cx="1051201" cy="914401"/>
          </a:xfrm>
          <a:prstGeom prst="rect">
            <a:avLst/>
          </a:prstGeom>
        </p:spPr>
      </p:pic>
      <p:pic>
        <p:nvPicPr>
          <p:cNvPr id="55" name="Picture 54">
            <a:extLst>
              <a:ext uri="{FF2B5EF4-FFF2-40B4-BE49-F238E27FC236}">
                <a16:creationId xmlns:a16="http://schemas.microsoft.com/office/drawing/2014/main" id="{D47B3FE5-745E-4B2F-B2E9-D304D1F70A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5361" y="1499323"/>
            <a:ext cx="1146574" cy="857036"/>
          </a:xfrm>
          <a:prstGeom prst="rect">
            <a:avLst/>
          </a:prstGeom>
        </p:spPr>
      </p:pic>
      <p:pic>
        <p:nvPicPr>
          <p:cNvPr id="73" name="Picture 72">
            <a:extLst>
              <a:ext uri="{FF2B5EF4-FFF2-40B4-BE49-F238E27FC236}">
                <a16:creationId xmlns:a16="http://schemas.microsoft.com/office/drawing/2014/main" id="{3943608E-95D1-4FD4-BF00-CA32C0AB53B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69174" y="1423350"/>
            <a:ext cx="1260473" cy="925891"/>
          </a:xfrm>
          <a:prstGeom prst="rect">
            <a:avLst/>
          </a:prstGeom>
        </p:spPr>
      </p:pic>
      <p:sp>
        <p:nvSpPr>
          <p:cNvPr id="96" name="TextBox 66">
            <a:extLst>
              <a:ext uri="{FF2B5EF4-FFF2-40B4-BE49-F238E27FC236}">
                <a16:creationId xmlns:a16="http://schemas.microsoft.com/office/drawing/2014/main" id="{D3C266DF-E1C7-4B0C-96CC-DACCFDCC51DC}"/>
              </a:ext>
            </a:extLst>
          </p:cNvPr>
          <p:cNvSpPr txBox="1">
            <a:spLocks noChangeArrowheads="1"/>
          </p:cNvSpPr>
          <p:nvPr/>
        </p:nvSpPr>
        <p:spPr bwMode="auto">
          <a:xfrm>
            <a:off x="1982146" y="1567719"/>
            <a:ext cx="2576311" cy="718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b="1" dirty="0">
                <a:solidFill>
                  <a:srgbClr val="00ABD6"/>
                </a:solidFill>
                <a:latin typeface="Arial" panose="020B0604020202020204" pitchFamily="34" charset="0"/>
                <a:cs typeface="Arial" panose="020B0604020202020204" pitchFamily="34" charset="0"/>
              </a:rPr>
              <a:t>Digital Vision</a:t>
            </a:r>
            <a:r>
              <a:rPr lang="en-US" altLang="en-US" sz="1200" b="1" dirty="0">
                <a:solidFill>
                  <a:srgbClr val="F37043"/>
                </a:solidFill>
                <a:latin typeface="Arial" panose="020B0604020202020204" pitchFamily="34" charset="0"/>
                <a:cs typeface="Arial" panose="020B0604020202020204" pitchFamily="34" charset="0"/>
              </a:rPr>
              <a:t/>
            </a:r>
            <a:br>
              <a:rPr lang="en-US" altLang="en-US" sz="1200" b="1" dirty="0">
                <a:solidFill>
                  <a:srgbClr val="F37043"/>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Campers explore the tools necessary to capture great images and videos, and refine them through digital imaging. </a:t>
            </a:r>
          </a:p>
        </p:txBody>
      </p:sp>
      <p:sp>
        <p:nvSpPr>
          <p:cNvPr id="97" name="TextBox 66">
            <a:extLst>
              <a:ext uri="{FF2B5EF4-FFF2-40B4-BE49-F238E27FC236}">
                <a16:creationId xmlns:a16="http://schemas.microsoft.com/office/drawing/2014/main" id="{6DEAE858-9479-48CA-BAE9-67CF8485BB58}"/>
              </a:ext>
            </a:extLst>
          </p:cNvPr>
          <p:cNvSpPr txBox="1">
            <a:spLocks noChangeArrowheads="1"/>
          </p:cNvSpPr>
          <p:nvPr/>
        </p:nvSpPr>
        <p:spPr bwMode="auto">
          <a:xfrm>
            <a:off x="1982146" y="2553917"/>
            <a:ext cx="2681623" cy="856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b="1" dirty="0">
                <a:solidFill>
                  <a:srgbClr val="00ABD6"/>
                </a:solidFill>
                <a:latin typeface="Arial" panose="020B0604020202020204" pitchFamily="34" charset="0"/>
                <a:cs typeface="Arial" panose="020B0604020202020204" pitchFamily="34" charset="0"/>
              </a:rPr>
              <a:t>Minute to Win It</a:t>
            </a:r>
            <a:r>
              <a:rPr lang="en-US" altLang="en-US" sz="1200" b="1" dirty="0">
                <a:solidFill>
                  <a:srgbClr val="F37043"/>
                </a:solidFill>
                <a:latin typeface="Arial" panose="020B0604020202020204" pitchFamily="34" charset="0"/>
                <a:cs typeface="Arial" panose="020B0604020202020204" pitchFamily="34" charset="0"/>
              </a:rPr>
              <a:t/>
            </a:r>
            <a:br>
              <a:rPr lang="en-US" altLang="en-US" sz="1200" b="1" dirty="0">
                <a:solidFill>
                  <a:srgbClr val="F37043"/>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Campers will get a thrill from working together to complete fun, and sometimes silly, tasks all before time runs out on the clock. Ready, set, go! </a:t>
            </a:r>
          </a:p>
          <a:p>
            <a:endParaRPr lang="en-US" altLang="en-US" sz="900" dirty="0">
              <a:latin typeface="Arial" panose="020B0604020202020204" pitchFamily="34" charset="0"/>
              <a:cs typeface="Arial" panose="020B0604020202020204" pitchFamily="34" charset="0"/>
            </a:endParaRPr>
          </a:p>
        </p:txBody>
      </p:sp>
      <p:sp>
        <p:nvSpPr>
          <p:cNvPr id="98" name="TextBox 66">
            <a:extLst>
              <a:ext uri="{FF2B5EF4-FFF2-40B4-BE49-F238E27FC236}">
                <a16:creationId xmlns:a16="http://schemas.microsoft.com/office/drawing/2014/main" id="{F19CF9F0-CBD7-406A-8B36-E3F2709A058D}"/>
              </a:ext>
            </a:extLst>
          </p:cNvPr>
          <p:cNvSpPr txBox="1">
            <a:spLocks noChangeArrowheads="1"/>
          </p:cNvSpPr>
          <p:nvPr/>
        </p:nvSpPr>
        <p:spPr bwMode="auto">
          <a:xfrm>
            <a:off x="1982146" y="3578509"/>
            <a:ext cx="2576311" cy="718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
            <a:r>
              <a:rPr lang="en-US" altLang="en-US" sz="1400" b="1" dirty="0">
                <a:solidFill>
                  <a:srgbClr val="00ABD6"/>
                </a:solidFill>
                <a:latin typeface="Arial" panose="020B0604020202020204" pitchFamily="34" charset="0"/>
                <a:cs typeface="Arial" panose="020B0604020202020204" pitchFamily="34" charset="0"/>
              </a:rPr>
              <a:t>Express Yourself</a:t>
            </a:r>
            <a:r>
              <a:rPr lang="en-US" altLang="en-US" sz="1200" b="1" dirty="0">
                <a:solidFill>
                  <a:srgbClr val="F37043"/>
                </a:solidFill>
                <a:latin typeface="Arial" panose="020B0604020202020204" pitchFamily="34" charset="0"/>
                <a:cs typeface="Arial" panose="020B0604020202020204" pitchFamily="34" charset="0"/>
              </a:rPr>
              <a:t/>
            </a:r>
            <a:br>
              <a:rPr lang="en-US" altLang="en-US" sz="1200" b="1" dirty="0">
                <a:solidFill>
                  <a:srgbClr val="F37043"/>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Let your hidden talents shine! Campers develop creativity and confidence through singing, dancing, acting and more.</a:t>
            </a:r>
          </a:p>
        </p:txBody>
      </p:sp>
      <p:sp>
        <p:nvSpPr>
          <p:cNvPr id="99" name="TextBox 66">
            <a:extLst>
              <a:ext uri="{FF2B5EF4-FFF2-40B4-BE49-F238E27FC236}">
                <a16:creationId xmlns:a16="http://schemas.microsoft.com/office/drawing/2014/main" id="{8B813F24-D46B-482B-A8F4-B8571B8BD4A5}"/>
              </a:ext>
            </a:extLst>
          </p:cNvPr>
          <p:cNvSpPr txBox="1">
            <a:spLocks noChangeArrowheads="1"/>
          </p:cNvSpPr>
          <p:nvPr/>
        </p:nvSpPr>
        <p:spPr bwMode="auto">
          <a:xfrm>
            <a:off x="1982146" y="4528140"/>
            <a:ext cx="2681623" cy="995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b="1" dirty="0">
                <a:solidFill>
                  <a:srgbClr val="00ABD6"/>
                </a:solidFill>
                <a:latin typeface="Arial" panose="020B0604020202020204" pitchFamily="34" charset="0"/>
                <a:cs typeface="Arial" panose="020B0604020202020204" pitchFamily="34" charset="0"/>
              </a:rPr>
              <a:t>Rise Up</a:t>
            </a:r>
            <a:r>
              <a:rPr lang="en-US" altLang="en-US" sz="1200" b="1" dirty="0">
                <a:solidFill>
                  <a:srgbClr val="F37043"/>
                </a:solidFill>
                <a:latin typeface="Arial" panose="020B0604020202020204" pitchFamily="34" charset="0"/>
                <a:cs typeface="Arial" panose="020B0604020202020204" pitchFamily="34" charset="0"/>
              </a:rPr>
              <a:t/>
            </a:r>
            <a:br>
              <a:rPr lang="en-US" altLang="en-US" sz="1200" b="1" dirty="0">
                <a:solidFill>
                  <a:srgbClr val="F37043"/>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Dream it. Build it. Wreck it. Repeat! Campers build elaborate objects, structures and vehicles, while exploring fundamental principles of engineering and physics.</a:t>
            </a:r>
          </a:p>
          <a:p>
            <a:endParaRPr lang="en-US" altLang="en-US" sz="900" dirty="0">
              <a:latin typeface="Arial" panose="020B0604020202020204" pitchFamily="34" charset="0"/>
              <a:cs typeface="Arial" panose="020B0604020202020204" pitchFamily="34" charset="0"/>
            </a:endParaRPr>
          </a:p>
        </p:txBody>
      </p:sp>
      <p:sp>
        <p:nvSpPr>
          <p:cNvPr id="102" name="TextBox 66">
            <a:extLst>
              <a:ext uri="{FF2B5EF4-FFF2-40B4-BE49-F238E27FC236}">
                <a16:creationId xmlns:a16="http://schemas.microsoft.com/office/drawing/2014/main" id="{62DB7FC9-B44D-4AEF-9A63-02744E91D56B}"/>
              </a:ext>
            </a:extLst>
          </p:cNvPr>
          <p:cNvSpPr txBox="1">
            <a:spLocks noChangeArrowheads="1"/>
          </p:cNvSpPr>
          <p:nvPr/>
        </p:nvSpPr>
        <p:spPr bwMode="auto">
          <a:xfrm>
            <a:off x="5942667" y="438424"/>
            <a:ext cx="2576311" cy="856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b="1" dirty="0">
                <a:solidFill>
                  <a:srgbClr val="00ABD6"/>
                </a:solidFill>
                <a:latin typeface="Arial" panose="020B0604020202020204" pitchFamily="34" charset="0"/>
                <a:cs typeface="Arial" panose="020B0604020202020204" pitchFamily="34" charset="0"/>
              </a:rPr>
              <a:t>Recycled Beautifully</a:t>
            </a:r>
            <a:r>
              <a:rPr lang="en-US" altLang="en-US" sz="1200" b="1" dirty="0">
                <a:solidFill>
                  <a:srgbClr val="F37043"/>
                </a:solidFill>
                <a:latin typeface="Arial" panose="020B0604020202020204" pitchFamily="34" charset="0"/>
                <a:cs typeface="Arial" panose="020B0604020202020204" pitchFamily="34" charset="0"/>
              </a:rPr>
              <a:t/>
            </a:r>
            <a:br>
              <a:rPr lang="en-US" altLang="en-US" sz="1200" b="1" dirty="0">
                <a:solidFill>
                  <a:srgbClr val="F37043"/>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Our campers will see how one person's trash can be another person's treasure by turning recycled materials into beautiful and useful items.</a:t>
            </a:r>
            <a:endParaRPr lang="en-US" altLang="en-US" sz="900" dirty="0">
              <a:latin typeface="Arial" panose="020B0604020202020204" pitchFamily="34" charset="0"/>
              <a:cs typeface="Arial" panose="020B0604020202020204" pitchFamily="34" charset="0"/>
            </a:endParaRPr>
          </a:p>
        </p:txBody>
      </p:sp>
      <p:sp>
        <p:nvSpPr>
          <p:cNvPr id="103" name="TextBox 66">
            <a:extLst>
              <a:ext uri="{FF2B5EF4-FFF2-40B4-BE49-F238E27FC236}">
                <a16:creationId xmlns:a16="http://schemas.microsoft.com/office/drawing/2014/main" id="{4CF8F636-9081-4321-9638-858A49E9FE5B}"/>
              </a:ext>
            </a:extLst>
          </p:cNvPr>
          <p:cNvSpPr txBox="1">
            <a:spLocks noChangeArrowheads="1"/>
          </p:cNvSpPr>
          <p:nvPr/>
        </p:nvSpPr>
        <p:spPr bwMode="auto">
          <a:xfrm>
            <a:off x="5942667" y="1484448"/>
            <a:ext cx="2576311" cy="1072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nSpc>
                <a:spcPts val="1050"/>
              </a:lnSpc>
            </a:pPr>
            <a:r>
              <a:rPr lang="en-US" altLang="en-US" sz="1400" b="1" dirty="0">
                <a:solidFill>
                  <a:srgbClr val="00ABD6"/>
                </a:solidFill>
                <a:latin typeface="Arial" panose="020B0604020202020204" pitchFamily="34" charset="0"/>
                <a:cs typeface="Arial" panose="020B0604020202020204" pitchFamily="34" charset="0"/>
              </a:rPr>
              <a:t>STEAM Academy</a:t>
            </a:r>
            <a:r>
              <a:rPr lang="en-US" altLang="en-US" sz="1200" b="1" dirty="0">
                <a:solidFill>
                  <a:srgbClr val="F37043"/>
                </a:solidFill>
                <a:latin typeface="Arial" panose="020B0604020202020204" pitchFamily="34" charset="0"/>
                <a:cs typeface="Arial" panose="020B0604020202020204" pitchFamily="34" charset="0"/>
              </a:rPr>
              <a:t/>
            </a:r>
            <a:br>
              <a:rPr lang="en-US" altLang="en-US" sz="1200" b="1" dirty="0">
                <a:solidFill>
                  <a:srgbClr val="F37043"/>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Challenging and fun projects encourage collaboration, decision making, and innovation. Students work together to solve problems, while developing a love of science, technology, engineering, art, and math. </a:t>
            </a:r>
          </a:p>
          <a:p>
            <a:endParaRPr lang="en-US" altLang="en-US" sz="900" dirty="0">
              <a:latin typeface="Arial" panose="020B0604020202020204" pitchFamily="34" charset="0"/>
              <a:cs typeface="Arial" panose="020B0604020202020204" pitchFamily="34" charset="0"/>
            </a:endParaRPr>
          </a:p>
        </p:txBody>
      </p:sp>
      <p:sp>
        <p:nvSpPr>
          <p:cNvPr id="104" name="TextBox 66">
            <a:extLst>
              <a:ext uri="{FF2B5EF4-FFF2-40B4-BE49-F238E27FC236}">
                <a16:creationId xmlns:a16="http://schemas.microsoft.com/office/drawing/2014/main" id="{23AD746A-D17B-413C-862A-78E9DF4E0F35}"/>
              </a:ext>
            </a:extLst>
          </p:cNvPr>
          <p:cNvSpPr txBox="1">
            <a:spLocks noChangeArrowheads="1"/>
          </p:cNvSpPr>
          <p:nvPr/>
        </p:nvSpPr>
        <p:spPr bwMode="auto">
          <a:xfrm>
            <a:off x="5942667" y="2584965"/>
            <a:ext cx="2576311" cy="718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b="1" dirty="0">
                <a:solidFill>
                  <a:srgbClr val="00ABD6"/>
                </a:solidFill>
                <a:latin typeface="Arial" panose="020B0604020202020204" pitchFamily="34" charset="0"/>
                <a:cs typeface="Arial" panose="020B0604020202020204" pitchFamily="34" charset="0"/>
              </a:rPr>
              <a:t>Leave a Legacy</a:t>
            </a:r>
            <a:r>
              <a:rPr lang="en-US" altLang="en-US" sz="1200" b="1" dirty="0">
                <a:solidFill>
                  <a:srgbClr val="F37043"/>
                </a:solidFill>
                <a:latin typeface="Arial" panose="020B0604020202020204" pitchFamily="34" charset="0"/>
                <a:cs typeface="Arial" panose="020B0604020202020204" pitchFamily="34" charset="0"/>
              </a:rPr>
              <a:t/>
            </a:r>
            <a:br>
              <a:rPr lang="en-US" altLang="en-US" sz="1200" b="1" dirty="0">
                <a:solidFill>
                  <a:srgbClr val="F37043"/>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Campers learn about how they can be heroes in their communities, and find creative ways to give back to those in need. </a:t>
            </a:r>
          </a:p>
        </p:txBody>
      </p:sp>
      <p:sp>
        <p:nvSpPr>
          <p:cNvPr id="105" name="TextBox 66">
            <a:extLst>
              <a:ext uri="{FF2B5EF4-FFF2-40B4-BE49-F238E27FC236}">
                <a16:creationId xmlns:a16="http://schemas.microsoft.com/office/drawing/2014/main" id="{AAB174A8-62B2-4D42-A230-E3D79114515D}"/>
              </a:ext>
            </a:extLst>
          </p:cNvPr>
          <p:cNvSpPr txBox="1">
            <a:spLocks noChangeArrowheads="1"/>
          </p:cNvSpPr>
          <p:nvPr/>
        </p:nvSpPr>
        <p:spPr bwMode="auto">
          <a:xfrm>
            <a:off x="5942667" y="3554076"/>
            <a:ext cx="2576311" cy="995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400" b="1" dirty="0">
                <a:solidFill>
                  <a:srgbClr val="00ABD6"/>
                </a:solidFill>
                <a:latin typeface="Arial" panose="020B0604020202020204" pitchFamily="34" charset="0"/>
                <a:cs typeface="Arial" panose="020B0604020202020204" pitchFamily="34" charset="0"/>
              </a:rPr>
              <a:t>Game Changer</a:t>
            </a:r>
            <a:r>
              <a:rPr lang="en-US" altLang="en-US" sz="1200" b="1" dirty="0">
                <a:solidFill>
                  <a:srgbClr val="F37043"/>
                </a:solidFill>
                <a:latin typeface="Arial" panose="020B0604020202020204" pitchFamily="34" charset="0"/>
                <a:cs typeface="Arial" panose="020B0604020202020204" pitchFamily="34" charset="0"/>
              </a:rPr>
              <a:t/>
            </a:r>
            <a:br>
              <a:rPr lang="en-US" altLang="en-US" sz="1200" b="1" dirty="0">
                <a:solidFill>
                  <a:srgbClr val="F37043"/>
                </a:solidFill>
                <a:latin typeface="Arial" panose="020B0604020202020204" pitchFamily="34" charset="0"/>
                <a:cs typeface="Arial" panose="020B0604020202020204" pitchFamily="34" charset="0"/>
              </a:rPr>
            </a:br>
            <a:r>
              <a:rPr lang="en-US" sz="900" dirty="0">
                <a:solidFill>
                  <a:srgbClr val="000000"/>
                </a:solidFill>
                <a:latin typeface="Arial" panose="020B0604020202020204" pitchFamily="34" charset="0"/>
                <a:cs typeface="Arial" panose="020B0604020202020204" pitchFamily="34" charset="0"/>
              </a:rPr>
              <a:t>We hope our campers are ready for some good old fashioned fun. They’ll have a blast building their skills in a variety of indoor and outdoor games. </a:t>
            </a:r>
          </a:p>
          <a:p>
            <a:endParaRPr lang="en-US" altLang="en-US" sz="900" dirty="0">
              <a:latin typeface="Arial" panose="020B0604020202020204" pitchFamily="34" charset="0"/>
              <a:cs typeface="Arial" panose="020B0604020202020204" pitchFamily="34" charset="0"/>
            </a:endParaRPr>
          </a:p>
        </p:txBody>
      </p:sp>
      <p:pic>
        <p:nvPicPr>
          <p:cNvPr id="108" name="Picture 107">
            <a:extLst>
              <a:ext uri="{FF2B5EF4-FFF2-40B4-BE49-F238E27FC236}">
                <a16:creationId xmlns:a16="http://schemas.microsoft.com/office/drawing/2014/main" id="{B1FE0FD6-D2A3-4123-94C9-EB378A8374E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225" y="6191122"/>
            <a:ext cx="442644" cy="554243"/>
          </a:xfrm>
          <a:prstGeom prst="rect">
            <a:avLst/>
          </a:prstGeom>
        </p:spPr>
      </p:pic>
      <p:sp>
        <p:nvSpPr>
          <p:cNvPr id="60" name="TextBox 59"/>
          <p:cNvSpPr txBox="1"/>
          <p:nvPr/>
        </p:nvSpPr>
        <p:spPr>
          <a:xfrm rot="21066417">
            <a:off x="4004622" y="1304139"/>
            <a:ext cx="1093313" cy="307777"/>
          </a:xfrm>
          <a:prstGeom prst="rect">
            <a:avLst/>
          </a:prstGeom>
          <a:solidFill>
            <a:sysClr val="window" lastClr="FFFFFF"/>
          </a:solidFill>
          <a:ln w="25400" cap="flat" cmpd="sng" algn="ctr">
            <a:solidFill>
              <a:srgbClr val="4BACC6"/>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Weeks 1 &amp; 2</a:t>
            </a:r>
          </a:p>
        </p:txBody>
      </p:sp>
      <p:sp>
        <p:nvSpPr>
          <p:cNvPr id="62" name="TextBox 61"/>
          <p:cNvSpPr txBox="1"/>
          <p:nvPr/>
        </p:nvSpPr>
        <p:spPr>
          <a:xfrm rot="21066417">
            <a:off x="4017138" y="2234440"/>
            <a:ext cx="1101584" cy="307777"/>
          </a:xfrm>
          <a:prstGeom prst="rect">
            <a:avLst/>
          </a:prstGeom>
          <a:solidFill>
            <a:sysClr val="window" lastClr="FFFFFF"/>
          </a:solidFill>
          <a:ln w="25400" cap="flat" cmpd="sng" algn="ctr">
            <a:solidFill>
              <a:srgbClr val="4BACC6"/>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Weeks 3 &amp; 4</a:t>
            </a:r>
          </a:p>
        </p:txBody>
      </p:sp>
      <p:sp>
        <p:nvSpPr>
          <p:cNvPr id="64" name="TextBox 63"/>
          <p:cNvSpPr txBox="1"/>
          <p:nvPr/>
        </p:nvSpPr>
        <p:spPr>
          <a:xfrm rot="21066417">
            <a:off x="4210659" y="3295313"/>
            <a:ext cx="1101584" cy="307777"/>
          </a:xfrm>
          <a:prstGeom prst="rect">
            <a:avLst/>
          </a:prstGeom>
          <a:solidFill>
            <a:sysClr val="window" lastClr="FFFFFF"/>
          </a:solidFill>
          <a:ln w="25400" cap="flat" cmpd="sng" algn="ctr">
            <a:solidFill>
              <a:srgbClr val="4BACC6"/>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Weeks 5 &amp; 6</a:t>
            </a:r>
          </a:p>
        </p:txBody>
      </p:sp>
      <p:sp>
        <p:nvSpPr>
          <p:cNvPr id="66" name="TextBox 65"/>
          <p:cNvSpPr txBox="1"/>
          <p:nvPr/>
        </p:nvSpPr>
        <p:spPr>
          <a:xfrm rot="21066417">
            <a:off x="4036261" y="4256967"/>
            <a:ext cx="1101584" cy="307777"/>
          </a:xfrm>
          <a:prstGeom prst="rect">
            <a:avLst/>
          </a:prstGeom>
          <a:solidFill>
            <a:sysClr val="window" lastClr="FFFFFF"/>
          </a:solidFill>
          <a:ln w="25400" cap="flat" cmpd="sng" algn="ctr">
            <a:solidFill>
              <a:srgbClr val="4BACC6"/>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Weeks 7 &amp; 8</a:t>
            </a:r>
          </a:p>
        </p:txBody>
      </p:sp>
      <p:sp>
        <p:nvSpPr>
          <p:cNvPr id="68" name="TextBox 67"/>
          <p:cNvSpPr txBox="1"/>
          <p:nvPr/>
        </p:nvSpPr>
        <p:spPr>
          <a:xfrm rot="21066417">
            <a:off x="4065162" y="5195402"/>
            <a:ext cx="736249" cy="307777"/>
          </a:xfrm>
          <a:prstGeom prst="rect">
            <a:avLst/>
          </a:prstGeom>
          <a:solidFill>
            <a:sysClr val="window" lastClr="FFFFFF"/>
          </a:solidFill>
          <a:ln w="25400" cap="flat" cmpd="sng" algn="ctr">
            <a:solidFill>
              <a:srgbClr val="4BACC6"/>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a:ea typeface="+mn-ea"/>
                <a:cs typeface="+mn-cs"/>
              </a:rPr>
              <a:t>Week 9</a:t>
            </a:r>
          </a:p>
        </p:txBody>
      </p:sp>
    </p:spTree>
    <p:extLst>
      <p:ext uri="{BB962C8B-B14F-4D97-AF65-F5344CB8AC3E}">
        <p14:creationId xmlns:p14="http://schemas.microsoft.com/office/powerpoint/2010/main" val="15213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1A16C1-ED9C-4398-90E0-C8EDC8586681}"/>
              </a:ext>
            </a:extLst>
          </p:cNvPr>
          <p:cNvSpPr>
            <a:spLocks noGrp="1"/>
          </p:cNvSpPr>
          <p:nvPr>
            <p:ph type="title"/>
          </p:nvPr>
        </p:nvSpPr>
        <p:spPr>
          <a:xfrm>
            <a:off x="457200" y="76200"/>
            <a:ext cx="8229600" cy="1143000"/>
          </a:xfrm>
        </p:spPr>
        <p:txBody>
          <a:bodyPr>
            <a:normAutofit/>
          </a:bodyPr>
          <a:lstStyle/>
          <a:p>
            <a:r>
              <a:rPr lang="en-US" dirty="0" smtClean="0">
                <a:latin typeface="Impact" charset="0"/>
                <a:ea typeface="Impact" charset="0"/>
                <a:cs typeface="Impact" charset="0"/>
              </a:rPr>
              <a:t>After School Camp Clubs</a:t>
            </a:r>
            <a:br>
              <a:rPr lang="en-US" dirty="0" smtClean="0">
                <a:latin typeface="Impact" charset="0"/>
                <a:ea typeface="Impact" charset="0"/>
                <a:cs typeface="Impact" charset="0"/>
              </a:rPr>
            </a:br>
            <a:r>
              <a:rPr lang="en-US" sz="2000" dirty="0" smtClean="0">
                <a:latin typeface="Impact" charset="0"/>
                <a:ea typeface="Impact" charset="0"/>
                <a:cs typeface="Impact" charset="0"/>
              </a:rPr>
              <a:t>(3:30-4:30pm)</a:t>
            </a:r>
            <a:endParaRPr lang="en-US" sz="6000" dirty="0">
              <a:latin typeface="Impact" charset="0"/>
              <a:ea typeface="Impact" charset="0"/>
              <a:cs typeface="Impact" charset="0"/>
            </a:endParaRPr>
          </a:p>
        </p:txBody>
      </p:sp>
      <p:cxnSp>
        <p:nvCxnSpPr>
          <p:cNvPr id="21" name="Straight Connector 20">
            <a:extLst>
              <a:ext uri="{FF2B5EF4-FFF2-40B4-BE49-F238E27FC236}">
                <a16:creationId xmlns:a16="http://schemas.microsoft.com/office/drawing/2014/main" id="{858E7852-EC94-4617-B843-8D95821F1D0C}"/>
              </a:ext>
            </a:extLst>
          </p:cNvPr>
          <p:cNvCxnSpPr/>
          <p:nvPr/>
        </p:nvCxnSpPr>
        <p:spPr>
          <a:xfrm>
            <a:off x="4571682" y="1387474"/>
            <a:ext cx="0" cy="5048250"/>
          </a:xfrm>
          <a:prstGeom prst="line">
            <a:avLst/>
          </a:prstGeom>
          <a:ln w="19050">
            <a:solidFill>
              <a:srgbClr val="00ABD6"/>
            </a:solidFill>
            <a:prstDash val="sysDot"/>
          </a:ln>
        </p:spPr>
        <p:style>
          <a:lnRef idx="1">
            <a:schemeClr val="accent1"/>
          </a:lnRef>
          <a:fillRef idx="0">
            <a:schemeClr val="accent1"/>
          </a:fillRef>
          <a:effectRef idx="0">
            <a:schemeClr val="accent1"/>
          </a:effectRef>
          <a:fontRef idx="minor">
            <a:schemeClr val="tx1"/>
          </a:fontRef>
        </p:style>
      </p:cxnSp>
      <p:sp>
        <p:nvSpPr>
          <p:cNvPr id="41" name="Oval 7">
            <a:extLst>
              <a:ext uri="{FF2B5EF4-FFF2-40B4-BE49-F238E27FC236}">
                <a16:creationId xmlns:a16="http://schemas.microsoft.com/office/drawing/2014/main" id="{CBDFB2CB-A1EF-4D56-82E2-FC2DEC9EC802}"/>
              </a:ext>
            </a:extLst>
          </p:cNvPr>
          <p:cNvSpPr>
            <a:spLocks noChangeArrowheads="1"/>
          </p:cNvSpPr>
          <p:nvPr/>
        </p:nvSpPr>
        <p:spPr bwMode="auto">
          <a:xfrm>
            <a:off x="304800" y="3118371"/>
            <a:ext cx="1114915" cy="1118817"/>
          </a:xfrm>
          <a:prstGeom prst="ellipse">
            <a:avLst/>
          </a:prstGeom>
          <a:solidFill>
            <a:srgbClr val="A2CC39"/>
          </a:solidFill>
          <a:ln w="9525" algn="ctr">
            <a:noFill/>
            <a:round/>
            <a:headEnd/>
            <a:tailEnd/>
          </a:ln>
        </p:spPr>
        <p:txBody>
          <a:bodyPr lIns="0" tIns="0" rIns="0" bIns="0" anchor="ctr" anchorCtr="0"/>
          <a:lstStyle/>
          <a:p>
            <a:pPr lvl="0" algn="ctr">
              <a:lnSpc>
                <a:spcPts val="1800"/>
              </a:lnSpc>
            </a:pPr>
            <a:r>
              <a:rPr lang="en-US" altLang="en-US" sz="1200" b="1" dirty="0" smtClean="0">
                <a:solidFill>
                  <a:prstClr val="white"/>
                </a:solidFill>
              </a:rPr>
              <a:t>$22/Per </a:t>
            </a:r>
            <a:r>
              <a:rPr lang="en-US" altLang="en-US" sz="1200" b="1" dirty="0">
                <a:solidFill>
                  <a:prstClr val="white"/>
                </a:solidFill>
              </a:rPr>
              <a:t>Week</a:t>
            </a:r>
          </a:p>
        </p:txBody>
      </p:sp>
      <p:sp>
        <p:nvSpPr>
          <p:cNvPr id="42" name="Oval 7">
            <a:extLst>
              <a:ext uri="{FF2B5EF4-FFF2-40B4-BE49-F238E27FC236}">
                <a16:creationId xmlns:a16="http://schemas.microsoft.com/office/drawing/2014/main" id="{7B126972-380F-4109-8543-1C7A6DFB0033}"/>
              </a:ext>
            </a:extLst>
          </p:cNvPr>
          <p:cNvSpPr>
            <a:spLocks noChangeArrowheads="1"/>
          </p:cNvSpPr>
          <p:nvPr/>
        </p:nvSpPr>
        <p:spPr bwMode="auto">
          <a:xfrm>
            <a:off x="304800" y="1578961"/>
            <a:ext cx="1114915" cy="1118817"/>
          </a:xfrm>
          <a:prstGeom prst="ellipse">
            <a:avLst/>
          </a:prstGeom>
          <a:solidFill>
            <a:srgbClr val="A2CC39"/>
          </a:solidFill>
          <a:ln w="9525" algn="ctr">
            <a:noFill/>
            <a:round/>
            <a:headEnd/>
            <a:tailEnd/>
          </a:ln>
        </p:spPr>
        <p:txBody>
          <a:bodyPr lIns="0" tIns="0" rIns="0" bIns="0" anchor="ctr" anchorCtr="0"/>
          <a:lstStyle/>
          <a:p>
            <a:pPr lvl="0" algn="ctr">
              <a:lnSpc>
                <a:spcPts val="1800"/>
              </a:lnSpc>
            </a:pPr>
            <a:r>
              <a:rPr lang="en-US" altLang="en-US" sz="1200" b="1" dirty="0" smtClean="0">
                <a:solidFill>
                  <a:prstClr val="white"/>
                </a:solidFill>
              </a:rPr>
              <a:t>$22/Per </a:t>
            </a:r>
            <a:r>
              <a:rPr lang="en-US" altLang="en-US" sz="1200" b="1" dirty="0">
                <a:solidFill>
                  <a:prstClr val="white"/>
                </a:solidFill>
              </a:rPr>
              <a:t>Week</a:t>
            </a:r>
          </a:p>
        </p:txBody>
      </p:sp>
      <p:sp>
        <p:nvSpPr>
          <p:cNvPr id="48" name="Oval 7">
            <a:extLst>
              <a:ext uri="{FF2B5EF4-FFF2-40B4-BE49-F238E27FC236}">
                <a16:creationId xmlns:a16="http://schemas.microsoft.com/office/drawing/2014/main" id="{EDB62528-462C-4E3C-B4DA-CB7D45FC1C09}"/>
              </a:ext>
            </a:extLst>
          </p:cNvPr>
          <p:cNvSpPr>
            <a:spLocks noChangeArrowheads="1"/>
          </p:cNvSpPr>
          <p:nvPr/>
        </p:nvSpPr>
        <p:spPr bwMode="auto">
          <a:xfrm>
            <a:off x="304800" y="4657787"/>
            <a:ext cx="1114915" cy="1118817"/>
          </a:xfrm>
          <a:prstGeom prst="ellipse">
            <a:avLst/>
          </a:prstGeom>
          <a:solidFill>
            <a:srgbClr val="A2CC39"/>
          </a:solidFill>
          <a:ln w="9525" algn="ctr">
            <a:noFill/>
            <a:round/>
            <a:headEnd/>
            <a:tailEnd/>
          </a:ln>
        </p:spPr>
        <p:txBody>
          <a:bodyPr lIns="0" tIns="0" rIns="0" bIns="0" anchor="ctr" anchorCtr="0"/>
          <a:lstStyle/>
          <a:p>
            <a:pPr lvl="0" algn="ctr">
              <a:lnSpc>
                <a:spcPts val="1800"/>
              </a:lnSpc>
            </a:pPr>
            <a:r>
              <a:rPr lang="en-US" altLang="en-US" sz="1200" b="1" dirty="0" smtClean="0">
                <a:solidFill>
                  <a:prstClr val="white"/>
                </a:solidFill>
              </a:rPr>
              <a:t>$22/Per </a:t>
            </a:r>
            <a:r>
              <a:rPr lang="en-US" altLang="en-US" sz="1200" b="1" dirty="0">
                <a:solidFill>
                  <a:prstClr val="white"/>
                </a:solidFill>
              </a:rPr>
              <a:t>Week</a:t>
            </a:r>
          </a:p>
        </p:txBody>
      </p:sp>
      <p:sp>
        <p:nvSpPr>
          <p:cNvPr id="52" name="Text Box 23">
            <a:extLst>
              <a:ext uri="{FF2B5EF4-FFF2-40B4-BE49-F238E27FC236}">
                <a16:creationId xmlns:a16="http://schemas.microsoft.com/office/drawing/2014/main" id="{E554EEF6-2698-4019-A423-01DA5A54C303}"/>
              </a:ext>
            </a:extLst>
          </p:cNvPr>
          <p:cNvSpPr txBox="1">
            <a:spLocks noChangeArrowheads="1"/>
          </p:cNvSpPr>
          <p:nvPr/>
        </p:nvSpPr>
        <p:spPr bwMode="auto">
          <a:xfrm>
            <a:off x="1391241" y="1439046"/>
            <a:ext cx="2898461" cy="72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86493" tIns="43247" rIns="86493" bIns="43247"/>
          <a:lstStyle>
            <a:lvl1pPr>
              <a:tabLst>
                <a:tab pos="1081088" algn="l"/>
              </a:tabLst>
              <a:defRPr sz="3200">
                <a:solidFill>
                  <a:schemeClr val="tx1"/>
                </a:solidFill>
                <a:latin typeface="Calibri" pitchFamily="34" charset="0"/>
              </a:defRPr>
            </a:lvl1pPr>
            <a:lvl2pPr>
              <a:tabLst>
                <a:tab pos="1081088" algn="l"/>
              </a:tabLst>
              <a:defRPr sz="2800">
                <a:solidFill>
                  <a:schemeClr val="tx1"/>
                </a:solidFill>
                <a:latin typeface="Calibri" pitchFamily="34" charset="0"/>
              </a:defRPr>
            </a:lvl2pPr>
            <a:lvl3pPr>
              <a:tabLst>
                <a:tab pos="1081088" algn="l"/>
              </a:tabLst>
              <a:defRPr sz="2400">
                <a:solidFill>
                  <a:schemeClr val="tx1"/>
                </a:solidFill>
                <a:latin typeface="Calibri" pitchFamily="34" charset="0"/>
              </a:defRPr>
            </a:lvl3pPr>
            <a:lvl4pPr>
              <a:tabLst>
                <a:tab pos="1081088" algn="l"/>
              </a:tabLst>
              <a:defRPr sz="2000">
                <a:solidFill>
                  <a:schemeClr val="tx1"/>
                </a:solidFill>
                <a:latin typeface="Calibri" pitchFamily="34" charset="0"/>
              </a:defRPr>
            </a:lvl4pPr>
            <a:lvl5pPr>
              <a:tabLst>
                <a:tab pos="1081088" algn="l"/>
              </a:tabLst>
              <a:defRPr sz="2000">
                <a:solidFill>
                  <a:schemeClr val="tx1"/>
                </a:solidFill>
                <a:latin typeface="Calibri" pitchFamily="34" charset="0"/>
              </a:defRPr>
            </a:lvl5pPr>
            <a:lvl6pPr eaLnBrk="0" fontAlgn="base" hangingPunct="0">
              <a:spcAft>
                <a:spcPct val="0"/>
              </a:spcAft>
              <a:buChar char="»"/>
              <a:tabLst>
                <a:tab pos="1081088" algn="l"/>
              </a:tabLst>
              <a:defRPr sz="2000">
                <a:solidFill>
                  <a:schemeClr val="tx1"/>
                </a:solidFill>
                <a:latin typeface="Calibri" pitchFamily="34" charset="0"/>
              </a:defRPr>
            </a:lvl6pPr>
            <a:lvl7pPr eaLnBrk="0" fontAlgn="base" hangingPunct="0">
              <a:spcAft>
                <a:spcPct val="0"/>
              </a:spcAft>
              <a:buChar char="»"/>
              <a:tabLst>
                <a:tab pos="1081088" algn="l"/>
              </a:tabLst>
              <a:defRPr sz="2000">
                <a:solidFill>
                  <a:schemeClr val="tx1"/>
                </a:solidFill>
                <a:latin typeface="Calibri" pitchFamily="34" charset="0"/>
              </a:defRPr>
            </a:lvl7pPr>
            <a:lvl8pPr eaLnBrk="0" fontAlgn="base" hangingPunct="0">
              <a:spcAft>
                <a:spcPct val="0"/>
              </a:spcAft>
              <a:buChar char="»"/>
              <a:tabLst>
                <a:tab pos="1081088" algn="l"/>
              </a:tabLst>
              <a:defRPr sz="2000">
                <a:solidFill>
                  <a:schemeClr val="tx1"/>
                </a:solidFill>
                <a:latin typeface="Calibri" pitchFamily="34" charset="0"/>
              </a:defRPr>
            </a:lvl8pPr>
            <a:lvl9pPr eaLnBrk="0" fontAlgn="base" hangingPunct="0">
              <a:spcAft>
                <a:spcPct val="0"/>
              </a:spcAft>
              <a:buChar char="»"/>
              <a:tabLst>
                <a:tab pos="1081088" algn="l"/>
              </a:tabLst>
              <a:defRPr sz="2000">
                <a:solidFill>
                  <a:schemeClr val="tx1"/>
                </a:solidFill>
                <a:latin typeface="Calibri" pitchFamily="34" charset="0"/>
              </a:defRPr>
            </a:lvl9pPr>
          </a:lstStyle>
          <a:p>
            <a:r>
              <a:rPr lang="en-US" altLang="en-US" sz="1800" dirty="0" smtClean="0">
                <a:solidFill>
                  <a:srgbClr val="A2CC39"/>
                </a:solidFill>
                <a:latin typeface="Impact" panose="020B0806030902050204" pitchFamily="34" charset="0"/>
                <a:cs typeface="Arial" panose="020B0604020202020204" pitchFamily="34" charset="0"/>
              </a:rPr>
              <a:t>Art (Monday)</a:t>
            </a:r>
            <a:endParaRPr lang="en-US" altLang="en-US" sz="1800" dirty="0">
              <a:solidFill>
                <a:srgbClr val="A2CC39"/>
              </a:solidFill>
              <a:latin typeface="Impact" panose="020B0806030902050204" pitchFamily="34" charset="0"/>
              <a:cs typeface="Arial" panose="020B0604020202020204" pitchFamily="34" charset="0"/>
            </a:endParaRPr>
          </a:p>
          <a:p>
            <a:r>
              <a:rPr lang="en-US" altLang="en-US" sz="1100" b="1" dirty="0">
                <a:latin typeface="Arial" panose="020B0604020202020204" pitchFamily="34" charset="0"/>
                <a:cs typeface="Arial" panose="020B0604020202020204" pitchFamily="34" charset="0"/>
              </a:rPr>
              <a:t>Mrs. Monteleone  will provide  small group art lessons to campers as they build their portfolios.  Experience in a variety of mediums will enhance each artist’s skills and </a:t>
            </a:r>
            <a:r>
              <a:rPr lang="en-US" altLang="en-US" sz="1100" b="1" dirty="0" smtClean="0">
                <a:latin typeface="Arial" panose="020B0604020202020204" pitchFamily="34" charset="0"/>
                <a:cs typeface="Arial" panose="020B0604020202020204" pitchFamily="34" charset="0"/>
              </a:rPr>
              <a:t>creativity.   </a:t>
            </a:r>
            <a:endParaRPr lang="en-US" altLang="en-US" sz="1100" b="1" dirty="0">
              <a:latin typeface="Arial" panose="020B0604020202020204" pitchFamily="34" charset="0"/>
              <a:cs typeface="Arial" panose="020B0604020202020204" pitchFamily="34" charset="0"/>
            </a:endParaRPr>
          </a:p>
          <a:p>
            <a:endParaRPr lang="en-US" sz="1200" dirty="0"/>
          </a:p>
        </p:txBody>
      </p:sp>
      <p:sp>
        <p:nvSpPr>
          <p:cNvPr id="53" name="Text Box 23">
            <a:extLst>
              <a:ext uri="{FF2B5EF4-FFF2-40B4-BE49-F238E27FC236}">
                <a16:creationId xmlns:a16="http://schemas.microsoft.com/office/drawing/2014/main" id="{C4D14DA9-9684-44D5-9AE1-CF94DC3107C3}"/>
              </a:ext>
            </a:extLst>
          </p:cNvPr>
          <p:cNvSpPr txBox="1">
            <a:spLocks noChangeArrowheads="1"/>
          </p:cNvSpPr>
          <p:nvPr/>
        </p:nvSpPr>
        <p:spPr bwMode="auto">
          <a:xfrm>
            <a:off x="1419715" y="4665947"/>
            <a:ext cx="2898461" cy="72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86493" tIns="43247" rIns="86493" bIns="43247"/>
          <a:lstStyle>
            <a:lvl1pPr>
              <a:tabLst>
                <a:tab pos="1081088" algn="l"/>
              </a:tabLst>
              <a:defRPr sz="3200">
                <a:solidFill>
                  <a:schemeClr val="tx1"/>
                </a:solidFill>
                <a:latin typeface="Calibri" pitchFamily="34" charset="0"/>
              </a:defRPr>
            </a:lvl1pPr>
            <a:lvl2pPr>
              <a:tabLst>
                <a:tab pos="1081088" algn="l"/>
              </a:tabLst>
              <a:defRPr sz="2800">
                <a:solidFill>
                  <a:schemeClr val="tx1"/>
                </a:solidFill>
                <a:latin typeface="Calibri" pitchFamily="34" charset="0"/>
              </a:defRPr>
            </a:lvl2pPr>
            <a:lvl3pPr>
              <a:tabLst>
                <a:tab pos="1081088" algn="l"/>
              </a:tabLst>
              <a:defRPr sz="2400">
                <a:solidFill>
                  <a:schemeClr val="tx1"/>
                </a:solidFill>
                <a:latin typeface="Calibri" pitchFamily="34" charset="0"/>
              </a:defRPr>
            </a:lvl3pPr>
            <a:lvl4pPr>
              <a:tabLst>
                <a:tab pos="1081088" algn="l"/>
              </a:tabLst>
              <a:defRPr sz="2000">
                <a:solidFill>
                  <a:schemeClr val="tx1"/>
                </a:solidFill>
                <a:latin typeface="Calibri" pitchFamily="34" charset="0"/>
              </a:defRPr>
            </a:lvl4pPr>
            <a:lvl5pPr>
              <a:tabLst>
                <a:tab pos="1081088" algn="l"/>
              </a:tabLst>
              <a:defRPr sz="2000">
                <a:solidFill>
                  <a:schemeClr val="tx1"/>
                </a:solidFill>
                <a:latin typeface="Calibri" pitchFamily="34" charset="0"/>
              </a:defRPr>
            </a:lvl5pPr>
            <a:lvl6pPr eaLnBrk="0" fontAlgn="base" hangingPunct="0">
              <a:spcAft>
                <a:spcPct val="0"/>
              </a:spcAft>
              <a:buChar char="»"/>
              <a:tabLst>
                <a:tab pos="1081088" algn="l"/>
              </a:tabLst>
              <a:defRPr sz="2000">
                <a:solidFill>
                  <a:schemeClr val="tx1"/>
                </a:solidFill>
                <a:latin typeface="Calibri" pitchFamily="34" charset="0"/>
              </a:defRPr>
            </a:lvl6pPr>
            <a:lvl7pPr eaLnBrk="0" fontAlgn="base" hangingPunct="0">
              <a:spcAft>
                <a:spcPct val="0"/>
              </a:spcAft>
              <a:buChar char="»"/>
              <a:tabLst>
                <a:tab pos="1081088" algn="l"/>
              </a:tabLst>
              <a:defRPr sz="2000">
                <a:solidFill>
                  <a:schemeClr val="tx1"/>
                </a:solidFill>
                <a:latin typeface="Calibri" pitchFamily="34" charset="0"/>
              </a:defRPr>
            </a:lvl7pPr>
            <a:lvl8pPr eaLnBrk="0" fontAlgn="base" hangingPunct="0">
              <a:spcAft>
                <a:spcPct val="0"/>
              </a:spcAft>
              <a:buChar char="»"/>
              <a:tabLst>
                <a:tab pos="1081088" algn="l"/>
              </a:tabLst>
              <a:defRPr sz="2000">
                <a:solidFill>
                  <a:schemeClr val="tx1"/>
                </a:solidFill>
                <a:latin typeface="Calibri" pitchFamily="34" charset="0"/>
              </a:defRPr>
            </a:lvl8pPr>
            <a:lvl9pPr eaLnBrk="0" fontAlgn="base" hangingPunct="0">
              <a:spcAft>
                <a:spcPct val="0"/>
              </a:spcAft>
              <a:buChar char="»"/>
              <a:tabLst>
                <a:tab pos="1081088" algn="l"/>
              </a:tabLst>
              <a:defRPr sz="2000">
                <a:solidFill>
                  <a:schemeClr val="tx1"/>
                </a:solidFill>
                <a:latin typeface="Calibri" pitchFamily="34" charset="0"/>
              </a:defRPr>
            </a:lvl9pPr>
          </a:lstStyle>
          <a:p>
            <a:r>
              <a:rPr lang="en-US" altLang="en-US" sz="1800" dirty="0" smtClean="0">
                <a:solidFill>
                  <a:srgbClr val="A2CC39"/>
                </a:solidFill>
                <a:latin typeface="Impact" panose="020B0806030902050204" pitchFamily="34" charset="0"/>
                <a:cs typeface="Arial" panose="020B0604020202020204" pitchFamily="34" charset="0"/>
              </a:rPr>
              <a:t>Cooking </a:t>
            </a:r>
            <a:r>
              <a:rPr lang="en-US" altLang="en-US" sz="1800" dirty="0" smtClean="0">
                <a:solidFill>
                  <a:srgbClr val="A2CC39"/>
                </a:solidFill>
                <a:latin typeface="Impact" panose="020B0806030902050204" pitchFamily="34" charset="0"/>
                <a:cs typeface="Arial" panose="020B0604020202020204" pitchFamily="34" charset="0"/>
              </a:rPr>
              <a:t>(Wednesday)</a:t>
            </a:r>
          </a:p>
          <a:p>
            <a:r>
              <a:rPr lang="en-US" sz="1100" b="1" dirty="0" smtClean="0">
                <a:solidFill>
                  <a:prstClr val="black"/>
                </a:solidFill>
                <a:latin typeface="Arial" panose="020B0604020202020204" pitchFamily="34" charset="0"/>
                <a:cs typeface="Arial" panose="020B0604020202020204" pitchFamily="34" charset="0"/>
              </a:rPr>
              <a:t>Campers will </a:t>
            </a:r>
            <a:r>
              <a:rPr lang="en-US" sz="1100" b="1" dirty="0">
                <a:latin typeface="Arial" panose="020B0604020202020204" pitchFamily="34" charset="0"/>
                <a:cs typeface="Arial" panose="020B0604020202020204" pitchFamily="34" charset="0"/>
              </a:rPr>
              <a:t>l</a:t>
            </a:r>
            <a:r>
              <a:rPr lang="en-US" sz="1100" b="1" dirty="0" smtClean="0">
                <a:latin typeface="Arial" panose="020B0604020202020204" pitchFamily="34" charset="0"/>
                <a:cs typeface="Arial" panose="020B0604020202020204" pitchFamily="34" charset="0"/>
              </a:rPr>
              <a:t>earn </a:t>
            </a:r>
            <a:r>
              <a:rPr lang="en-US" sz="1100" b="1" dirty="0">
                <a:latin typeface="Arial" panose="020B0604020202020204" pitchFamily="34" charset="0"/>
                <a:cs typeface="Arial" panose="020B0604020202020204" pitchFamily="34" charset="0"/>
              </a:rPr>
              <a:t>the basics of cooking &amp; baking </a:t>
            </a:r>
            <a:r>
              <a:rPr lang="en-US" sz="1100" b="1" dirty="0" smtClean="0">
                <a:latin typeface="Arial" panose="020B0604020202020204" pitchFamily="34" charset="0"/>
                <a:cs typeface="Arial" panose="020B0604020202020204" pitchFamily="34" charset="0"/>
              </a:rPr>
              <a:t>during this summer session!  Campers will take home a recipe card at the end of each session!</a:t>
            </a:r>
            <a:endParaRPr lang="en-US" sz="1100" b="1" dirty="0">
              <a:solidFill>
                <a:prstClr val="black"/>
              </a:solidFill>
              <a:latin typeface="Arial" panose="020B0604020202020204" pitchFamily="34" charset="0"/>
              <a:cs typeface="Arial" panose="020B0604020202020204" pitchFamily="34" charset="0"/>
            </a:endParaRPr>
          </a:p>
          <a:p>
            <a:endParaRPr lang="en-US" altLang="en-US" sz="1100" b="1" dirty="0">
              <a:solidFill>
                <a:srgbClr val="A2CC39"/>
              </a:solidFill>
              <a:latin typeface="Arial" panose="020B0604020202020204" pitchFamily="34" charset="0"/>
              <a:cs typeface="Arial" panose="020B0604020202020204" pitchFamily="34" charset="0"/>
            </a:endParaRPr>
          </a:p>
        </p:txBody>
      </p:sp>
      <p:sp>
        <p:nvSpPr>
          <p:cNvPr id="54" name="Text Box 23">
            <a:extLst>
              <a:ext uri="{FF2B5EF4-FFF2-40B4-BE49-F238E27FC236}">
                <a16:creationId xmlns:a16="http://schemas.microsoft.com/office/drawing/2014/main" id="{9DB40B1F-D379-4B22-9E73-2392D520191B}"/>
              </a:ext>
            </a:extLst>
          </p:cNvPr>
          <p:cNvSpPr txBox="1">
            <a:spLocks noChangeArrowheads="1"/>
          </p:cNvSpPr>
          <p:nvPr/>
        </p:nvSpPr>
        <p:spPr bwMode="auto">
          <a:xfrm>
            <a:off x="1420144" y="3170342"/>
            <a:ext cx="2898461" cy="72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86493" tIns="43247" rIns="86493" bIns="43247"/>
          <a:lstStyle>
            <a:lvl1pPr>
              <a:tabLst>
                <a:tab pos="1081088" algn="l"/>
              </a:tabLst>
              <a:defRPr sz="3200">
                <a:solidFill>
                  <a:schemeClr val="tx1"/>
                </a:solidFill>
                <a:latin typeface="Calibri" pitchFamily="34" charset="0"/>
              </a:defRPr>
            </a:lvl1pPr>
            <a:lvl2pPr>
              <a:tabLst>
                <a:tab pos="1081088" algn="l"/>
              </a:tabLst>
              <a:defRPr sz="2800">
                <a:solidFill>
                  <a:schemeClr val="tx1"/>
                </a:solidFill>
                <a:latin typeface="Calibri" pitchFamily="34" charset="0"/>
              </a:defRPr>
            </a:lvl2pPr>
            <a:lvl3pPr>
              <a:tabLst>
                <a:tab pos="1081088" algn="l"/>
              </a:tabLst>
              <a:defRPr sz="2400">
                <a:solidFill>
                  <a:schemeClr val="tx1"/>
                </a:solidFill>
                <a:latin typeface="Calibri" pitchFamily="34" charset="0"/>
              </a:defRPr>
            </a:lvl3pPr>
            <a:lvl4pPr>
              <a:tabLst>
                <a:tab pos="1081088" algn="l"/>
              </a:tabLst>
              <a:defRPr sz="2000">
                <a:solidFill>
                  <a:schemeClr val="tx1"/>
                </a:solidFill>
                <a:latin typeface="Calibri" pitchFamily="34" charset="0"/>
              </a:defRPr>
            </a:lvl4pPr>
            <a:lvl5pPr>
              <a:tabLst>
                <a:tab pos="1081088" algn="l"/>
              </a:tabLst>
              <a:defRPr sz="2000">
                <a:solidFill>
                  <a:schemeClr val="tx1"/>
                </a:solidFill>
                <a:latin typeface="Calibri" pitchFamily="34" charset="0"/>
              </a:defRPr>
            </a:lvl5pPr>
            <a:lvl6pPr eaLnBrk="0" fontAlgn="base" hangingPunct="0">
              <a:spcAft>
                <a:spcPct val="0"/>
              </a:spcAft>
              <a:buChar char="»"/>
              <a:tabLst>
                <a:tab pos="1081088" algn="l"/>
              </a:tabLst>
              <a:defRPr sz="2000">
                <a:solidFill>
                  <a:schemeClr val="tx1"/>
                </a:solidFill>
                <a:latin typeface="Calibri" pitchFamily="34" charset="0"/>
              </a:defRPr>
            </a:lvl6pPr>
            <a:lvl7pPr eaLnBrk="0" fontAlgn="base" hangingPunct="0">
              <a:spcAft>
                <a:spcPct val="0"/>
              </a:spcAft>
              <a:buChar char="»"/>
              <a:tabLst>
                <a:tab pos="1081088" algn="l"/>
              </a:tabLst>
              <a:defRPr sz="2000">
                <a:solidFill>
                  <a:schemeClr val="tx1"/>
                </a:solidFill>
                <a:latin typeface="Calibri" pitchFamily="34" charset="0"/>
              </a:defRPr>
            </a:lvl7pPr>
            <a:lvl8pPr eaLnBrk="0" fontAlgn="base" hangingPunct="0">
              <a:spcAft>
                <a:spcPct val="0"/>
              </a:spcAft>
              <a:buChar char="»"/>
              <a:tabLst>
                <a:tab pos="1081088" algn="l"/>
              </a:tabLst>
              <a:defRPr sz="2000">
                <a:solidFill>
                  <a:schemeClr val="tx1"/>
                </a:solidFill>
                <a:latin typeface="Calibri" pitchFamily="34" charset="0"/>
              </a:defRPr>
            </a:lvl8pPr>
            <a:lvl9pPr eaLnBrk="0" fontAlgn="base" hangingPunct="0">
              <a:spcAft>
                <a:spcPct val="0"/>
              </a:spcAft>
              <a:buChar char="»"/>
              <a:tabLst>
                <a:tab pos="1081088" algn="l"/>
              </a:tabLst>
              <a:defRPr sz="2000">
                <a:solidFill>
                  <a:schemeClr val="tx1"/>
                </a:solidFill>
                <a:latin typeface="Calibri" pitchFamily="34" charset="0"/>
              </a:defRPr>
            </a:lvl9pPr>
          </a:lstStyle>
          <a:p>
            <a:r>
              <a:rPr lang="en-US" altLang="en-US" sz="1800" dirty="0" smtClean="0">
                <a:solidFill>
                  <a:srgbClr val="A2CC39"/>
                </a:solidFill>
                <a:latin typeface="Impact" panose="020B0806030902050204" pitchFamily="34" charset="0"/>
                <a:cs typeface="Arial" panose="020B0604020202020204" pitchFamily="34" charset="0"/>
              </a:rPr>
              <a:t>Amazing Athletes (Tuesday)</a:t>
            </a:r>
            <a:endParaRPr lang="en-US" altLang="en-US" sz="1800" dirty="0">
              <a:solidFill>
                <a:srgbClr val="A2CC39"/>
              </a:solidFill>
              <a:latin typeface="Impact" panose="020B0806030902050204" pitchFamily="34" charset="0"/>
              <a:cs typeface="Arial" panose="020B0604020202020204" pitchFamily="34" charset="0"/>
            </a:endParaRPr>
          </a:p>
          <a:p>
            <a:r>
              <a:rPr lang="en-US" sz="1100" b="1" dirty="0">
                <a:solidFill>
                  <a:prstClr val="black"/>
                </a:solidFill>
                <a:latin typeface="Arial" panose="020B0604020202020204" pitchFamily="34" charset="0"/>
                <a:cs typeface="Arial" panose="020B0604020202020204" pitchFamily="34" charset="0"/>
              </a:rPr>
              <a:t>Coach Terry will return to support our students’ development of amazing athletic skills.  Children will develop capabilities in coordination and strengthen their confidence and competences in movement and sports. </a:t>
            </a:r>
          </a:p>
        </p:txBody>
      </p:sp>
      <p:sp>
        <p:nvSpPr>
          <p:cNvPr id="55" name="Oval 7">
            <a:extLst>
              <a:ext uri="{FF2B5EF4-FFF2-40B4-BE49-F238E27FC236}">
                <a16:creationId xmlns:a16="http://schemas.microsoft.com/office/drawing/2014/main" id="{48FC684C-C368-430F-966E-4E6661B75B0C}"/>
              </a:ext>
            </a:extLst>
          </p:cNvPr>
          <p:cNvSpPr>
            <a:spLocks noChangeArrowheads="1"/>
          </p:cNvSpPr>
          <p:nvPr/>
        </p:nvSpPr>
        <p:spPr bwMode="auto">
          <a:xfrm>
            <a:off x="4724400" y="3118371"/>
            <a:ext cx="1114915" cy="1118817"/>
          </a:xfrm>
          <a:prstGeom prst="ellipse">
            <a:avLst/>
          </a:prstGeom>
          <a:solidFill>
            <a:srgbClr val="A2CC39"/>
          </a:solidFill>
          <a:ln w="9525" algn="ctr">
            <a:noFill/>
            <a:round/>
            <a:headEnd/>
            <a:tailEnd/>
          </a:ln>
        </p:spPr>
        <p:txBody>
          <a:bodyPr lIns="0" tIns="0" rIns="0" bIns="0" anchor="ctr" anchorCtr="0"/>
          <a:lstStyle/>
          <a:p>
            <a:pPr lvl="0" algn="ctr">
              <a:lnSpc>
                <a:spcPts val="1800"/>
              </a:lnSpc>
            </a:pPr>
            <a:r>
              <a:rPr lang="en-US" altLang="en-US" sz="1200" b="1" dirty="0" smtClean="0">
                <a:solidFill>
                  <a:prstClr val="white"/>
                </a:solidFill>
              </a:rPr>
              <a:t>$22/Per </a:t>
            </a:r>
            <a:r>
              <a:rPr lang="en-US" altLang="en-US" sz="1200" b="1" dirty="0">
                <a:solidFill>
                  <a:prstClr val="white"/>
                </a:solidFill>
              </a:rPr>
              <a:t>Week</a:t>
            </a:r>
          </a:p>
        </p:txBody>
      </p:sp>
      <p:sp>
        <p:nvSpPr>
          <p:cNvPr id="56" name="Oval 7">
            <a:extLst>
              <a:ext uri="{FF2B5EF4-FFF2-40B4-BE49-F238E27FC236}">
                <a16:creationId xmlns:a16="http://schemas.microsoft.com/office/drawing/2014/main" id="{B528D067-42F8-4729-9927-40D052952859}"/>
              </a:ext>
            </a:extLst>
          </p:cNvPr>
          <p:cNvSpPr>
            <a:spLocks noChangeArrowheads="1"/>
          </p:cNvSpPr>
          <p:nvPr/>
        </p:nvSpPr>
        <p:spPr bwMode="auto">
          <a:xfrm>
            <a:off x="4724400" y="1578961"/>
            <a:ext cx="1114915" cy="1118817"/>
          </a:xfrm>
          <a:prstGeom prst="ellipse">
            <a:avLst/>
          </a:prstGeom>
          <a:solidFill>
            <a:srgbClr val="A2CC39"/>
          </a:solidFill>
          <a:ln w="9525" algn="ctr">
            <a:noFill/>
            <a:round/>
            <a:headEnd/>
            <a:tailEnd/>
          </a:ln>
        </p:spPr>
        <p:txBody>
          <a:bodyPr lIns="0" tIns="0" rIns="0" bIns="0" anchor="ctr" anchorCtr="0"/>
          <a:lstStyle/>
          <a:p>
            <a:pPr lvl="0" algn="ctr"/>
            <a:r>
              <a:rPr lang="en-US" altLang="en-US" sz="1200" b="1" dirty="0" smtClean="0">
                <a:solidFill>
                  <a:prstClr val="white"/>
                </a:solidFill>
              </a:rPr>
              <a:t>$22/Per </a:t>
            </a:r>
            <a:r>
              <a:rPr lang="en-US" altLang="en-US" sz="1200" b="1" dirty="0">
                <a:solidFill>
                  <a:prstClr val="white"/>
                </a:solidFill>
              </a:rPr>
              <a:t>Week</a:t>
            </a:r>
          </a:p>
        </p:txBody>
      </p:sp>
      <p:sp>
        <p:nvSpPr>
          <p:cNvPr id="58" name="Text Box 23">
            <a:extLst>
              <a:ext uri="{FF2B5EF4-FFF2-40B4-BE49-F238E27FC236}">
                <a16:creationId xmlns:a16="http://schemas.microsoft.com/office/drawing/2014/main" id="{7B44D424-48BE-42F7-9A1A-2A04D0B8D14D}"/>
              </a:ext>
            </a:extLst>
          </p:cNvPr>
          <p:cNvSpPr txBox="1">
            <a:spLocks noChangeArrowheads="1"/>
          </p:cNvSpPr>
          <p:nvPr/>
        </p:nvSpPr>
        <p:spPr bwMode="auto">
          <a:xfrm>
            <a:off x="5954405" y="1576365"/>
            <a:ext cx="2898461" cy="72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86493" tIns="43247" rIns="86493" bIns="43247"/>
          <a:lstStyle>
            <a:lvl1pPr>
              <a:tabLst>
                <a:tab pos="1081088" algn="l"/>
              </a:tabLst>
              <a:defRPr sz="3200">
                <a:solidFill>
                  <a:schemeClr val="tx1"/>
                </a:solidFill>
                <a:latin typeface="Calibri" pitchFamily="34" charset="0"/>
              </a:defRPr>
            </a:lvl1pPr>
            <a:lvl2pPr>
              <a:tabLst>
                <a:tab pos="1081088" algn="l"/>
              </a:tabLst>
              <a:defRPr sz="2800">
                <a:solidFill>
                  <a:schemeClr val="tx1"/>
                </a:solidFill>
                <a:latin typeface="Calibri" pitchFamily="34" charset="0"/>
              </a:defRPr>
            </a:lvl2pPr>
            <a:lvl3pPr>
              <a:tabLst>
                <a:tab pos="1081088" algn="l"/>
              </a:tabLst>
              <a:defRPr sz="2400">
                <a:solidFill>
                  <a:schemeClr val="tx1"/>
                </a:solidFill>
                <a:latin typeface="Calibri" pitchFamily="34" charset="0"/>
              </a:defRPr>
            </a:lvl3pPr>
            <a:lvl4pPr>
              <a:tabLst>
                <a:tab pos="1081088" algn="l"/>
              </a:tabLst>
              <a:defRPr sz="2000">
                <a:solidFill>
                  <a:schemeClr val="tx1"/>
                </a:solidFill>
                <a:latin typeface="Calibri" pitchFamily="34" charset="0"/>
              </a:defRPr>
            </a:lvl4pPr>
            <a:lvl5pPr>
              <a:tabLst>
                <a:tab pos="1081088" algn="l"/>
              </a:tabLst>
              <a:defRPr sz="2000">
                <a:solidFill>
                  <a:schemeClr val="tx1"/>
                </a:solidFill>
                <a:latin typeface="Calibri" pitchFamily="34" charset="0"/>
              </a:defRPr>
            </a:lvl5pPr>
            <a:lvl6pPr eaLnBrk="0" fontAlgn="base" hangingPunct="0">
              <a:spcAft>
                <a:spcPct val="0"/>
              </a:spcAft>
              <a:buChar char="»"/>
              <a:tabLst>
                <a:tab pos="1081088" algn="l"/>
              </a:tabLst>
              <a:defRPr sz="2000">
                <a:solidFill>
                  <a:schemeClr val="tx1"/>
                </a:solidFill>
                <a:latin typeface="Calibri" pitchFamily="34" charset="0"/>
              </a:defRPr>
            </a:lvl6pPr>
            <a:lvl7pPr eaLnBrk="0" fontAlgn="base" hangingPunct="0">
              <a:spcAft>
                <a:spcPct val="0"/>
              </a:spcAft>
              <a:buChar char="»"/>
              <a:tabLst>
                <a:tab pos="1081088" algn="l"/>
              </a:tabLst>
              <a:defRPr sz="2000">
                <a:solidFill>
                  <a:schemeClr val="tx1"/>
                </a:solidFill>
                <a:latin typeface="Calibri" pitchFamily="34" charset="0"/>
              </a:defRPr>
            </a:lvl7pPr>
            <a:lvl8pPr eaLnBrk="0" fontAlgn="base" hangingPunct="0">
              <a:spcAft>
                <a:spcPct val="0"/>
              </a:spcAft>
              <a:buChar char="»"/>
              <a:tabLst>
                <a:tab pos="1081088" algn="l"/>
              </a:tabLst>
              <a:defRPr sz="2000">
                <a:solidFill>
                  <a:schemeClr val="tx1"/>
                </a:solidFill>
                <a:latin typeface="Calibri" pitchFamily="34" charset="0"/>
              </a:defRPr>
            </a:lvl8pPr>
            <a:lvl9pPr eaLnBrk="0" fontAlgn="base" hangingPunct="0">
              <a:spcAft>
                <a:spcPct val="0"/>
              </a:spcAft>
              <a:buChar char="»"/>
              <a:tabLst>
                <a:tab pos="1081088" algn="l"/>
              </a:tabLst>
              <a:defRPr sz="2000">
                <a:solidFill>
                  <a:schemeClr val="tx1"/>
                </a:solidFill>
                <a:latin typeface="Calibri" pitchFamily="34" charset="0"/>
              </a:defRPr>
            </a:lvl9pPr>
          </a:lstStyle>
          <a:p>
            <a:r>
              <a:rPr lang="en-US" altLang="en-US" sz="1800" dirty="0" smtClean="0">
                <a:solidFill>
                  <a:srgbClr val="A2CC39"/>
                </a:solidFill>
                <a:latin typeface="Impact" panose="020B0806030902050204" pitchFamily="34" charset="0"/>
                <a:cs typeface="Arial" panose="020B0604020202020204" pitchFamily="34" charset="0"/>
              </a:rPr>
              <a:t>Soccer Shots (Thursday)</a:t>
            </a:r>
            <a:endParaRPr lang="en-US" altLang="en-US" sz="1800" dirty="0">
              <a:solidFill>
                <a:srgbClr val="A2CC39"/>
              </a:solidFill>
              <a:latin typeface="Impact" panose="020B080603090205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Soccer Shots is the leader in youth soccer development for children ages </a:t>
            </a:r>
            <a:r>
              <a:rPr lang="en-US" sz="1100" b="1" dirty="0" smtClean="0">
                <a:latin typeface="Arial" panose="020B0604020202020204" pitchFamily="34" charset="0"/>
                <a:cs typeface="Arial" panose="020B0604020202020204" pitchFamily="34" charset="0"/>
              </a:rPr>
              <a:t>3-8</a:t>
            </a:r>
            <a:r>
              <a:rPr lang="en-US" sz="1100" b="1" dirty="0">
                <a:latin typeface="Arial" panose="020B0604020202020204" pitchFamily="34" charset="0"/>
                <a:cs typeface="Arial" panose="020B0604020202020204" pitchFamily="34" charset="0"/>
              </a:rPr>
              <a:t>. With over 160 locations across North America, they are focused on positively impacting children’s lives and the communities we serve. </a:t>
            </a:r>
            <a:endParaRPr lang="en-US" sz="1100" b="1" dirty="0">
              <a:solidFill>
                <a:prstClr val="black"/>
              </a:solidFill>
              <a:latin typeface="Arial" panose="020B0604020202020204" pitchFamily="34" charset="0"/>
              <a:cs typeface="Arial" panose="020B0604020202020204" pitchFamily="34" charset="0"/>
            </a:endParaRPr>
          </a:p>
          <a:p>
            <a:endParaRPr lang="en-US" sz="1200" dirty="0"/>
          </a:p>
        </p:txBody>
      </p:sp>
      <p:sp>
        <p:nvSpPr>
          <p:cNvPr id="59" name="Text Box 23">
            <a:extLst>
              <a:ext uri="{FF2B5EF4-FFF2-40B4-BE49-F238E27FC236}">
                <a16:creationId xmlns:a16="http://schemas.microsoft.com/office/drawing/2014/main" id="{9EF61855-5E83-477D-BBA1-C63F08590A8D}"/>
              </a:ext>
            </a:extLst>
          </p:cNvPr>
          <p:cNvSpPr txBox="1">
            <a:spLocks noChangeArrowheads="1"/>
          </p:cNvSpPr>
          <p:nvPr/>
        </p:nvSpPr>
        <p:spPr bwMode="auto">
          <a:xfrm>
            <a:off x="5954404" y="3142019"/>
            <a:ext cx="2898461" cy="72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86493" tIns="43247" rIns="86493" bIns="43247"/>
          <a:lstStyle>
            <a:lvl1pPr>
              <a:tabLst>
                <a:tab pos="1081088" algn="l"/>
              </a:tabLst>
              <a:defRPr sz="3200">
                <a:solidFill>
                  <a:schemeClr val="tx1"/>
                </a:solidFill>
                <a:latin typeface="Calibri" pitchFamily="34" charset="0"/>
              </a:defRPr>
            </a:lvl1pPr>
            <a:lvl2pPr>
              <a:tabLst>
                <a:tab pos="1081088" algn="l"/>
              </a:tabLst>
              <a:defRPr sz="2800">
                <a:solidFill>
                  <a:schemeClr val="tx1"/>
                </a:solidFill>
                <a:latin typeface="Calibri" pitchFamily="34" charset="0"/>
              </a:defRPr>
            </a:lvl2pPr>
            <a:lvl3pPr>
              <a:tabLst>
                <a:tab pos="1081088" algn="l"/>
              </a:tabLst>
              <a:defRPr sz="2400">
                <a:solidFill>
                  <a:schemeClr val="tx1"/>
                </a:solidFill>
                <a:latin typeface="Calibri" pitchFamily="34" charset="0"/>
              </a:defRPr>
            </a:lvl3pPr>
            <a:lvl4pPr>
              <a:tabLst>
                <a:tab pos="1081088" algn="l"/>
              </a:tabLst>
              <a:defRPr sz="2000">
                <a:solidFill>
                  <a:schemeClr val="tx1"/>
                </a:solidFill>
                <a:latin typeface="Calibri" pitchFamily="34" charset="0"/>
              </a:defRPr>
            </a:lvl4pPr>
            <a:lvl5pPr>
              <a:tabLst>
                <a:tab pos="1081088" algn="l"/>
              </a:tabLst>
              <a:defRPr sz="2000">
                <a:solidFill>
                  <a:schemeClr val="tx1"/>
                </a:solidFill>
                <a:latin typeface="Calibri" pitchFamily="34" charset="0"/>
              </a:defRPr>
            </a:lvl5pPr>
            <a:lvl6pPr eaLnBrk="0" fontAlgn="base" hangingPunct="0">
              <a:spcAft>
                <a:spcPct val="0"/>
              </a:spcAft>
              <a:buChar char="»"/>
              <a:tabLst>
                <a:tab pos="1081088" algn="l"/>
              </a:tabLst>
              <a:defRPr sz="2000">
                <a:solidFill>
                  <a:schemeClr val="tx1"/>
                </a:solidFill>
                <a:latin typeface="Calibri" pitchFamily="34" charset="0"/>
              </a:defRPr>
            </a:lvl6pPr>
            <a:lvl7pPr eaLnBrk="0" fontAlgn="base" hangingPunct="0">
              <a:spcAft>
                <a:spcPct val="0"/>
              </a:spcAft>
              <a:buChar char="»"/>
              <a:tabLst>
                <a:tab pos="1081088" algn="l"/>
              </a:tabLst>
              <a:defRPr sz="2000">
                <a:solidFill>
                  <a:schemeClr val="tx1"/>
                </a:solidFill>
                <a:latin typeface="Calibri" pitchFamily="34" charset="0"/>
              </a:defRPr>
            </a:lvl7pPr>
            <a:lvl8pPr eaLnBrk="0" fontAlgn="base" hangingPunct="0">
              <a:spcAft>
                <a:spcPct val="0"/>
              </a:spcAft>
              <a:buChar char="»"/>
              <a:tabLst>
                <a:tab pos="1081088" algn="l"/>
              </a:tabLst>
              <a:defRPr sz="2000">
                <a:solidFill>
                  <a:schemeClr val="tx1"/>
                </a:solidFill>
                <a:latin typeface="Calibri" pitchFamily="34" charset="0"/>
              </a:defRPr>
            </a:lvl8pPr>
            <a:lvl9pPr eaLnBrk="0" fontAlgn="base" hangingPunct="0">
              <a:spcAft>
                <a:spcPct val="0"/>
              </a:spcAft>
              <a:buChar char="»"/>
              <a:tabLst>
                <a:tab pos="1081088" algn="l"/>
              </a:tabLst>
              <a:defRPr sz="2000">
                <a:solidFill>
                  <a:schemeClr val="tx1"/>
                </a:solidFill>
                <a:latin typeface="Calibri" pitchFamily="34" charset="0"/>
              </a:defRPr>
            </a:lvl9pPr>
          </a:lstStyle>
          <a:p>
            <a:r>
              <a:rPr lang="en-US" altLang="en-US" sz="1800" dirty="0" smtClean="0">
                <a:solidFill>
                  <a:srgbClr val="A2CC39"/>
                </a:solidFill>
                <a:latin typeface="Impact" panose="020B0806030902050204" pitchFamily="34" charset="0"/>
                <a:cs typeface="Arial" panose="020B0604020202020204" pitchFamily="34" charset="0"/>
              </a:rPr>
              <a:t>STEAM Works (Friday)</a:t>
            </a:r>
          </a:p>
          <a:p>
            <a:r>
              <a:rPr lang="en-US" altLang="en-US" sz="1100" b="1" dirty="0" smtClean="0">
                <a:latin typeface="Arial" panose="020B0604020202020204" pitchFamily="34" charset="0"/>
                <a:cs typeface="Arial" panose="020B0604020202020204" pitchFamily="34" charset="0"/>
              </a:rPr>
              <a:t>Build, Create, &amp; Innovate!  Explore electronics &amp; fun, squishy circuits!  Campers wil</a:t>
            </a:r>
            <a:r>
              <a:rPr lang="en-US" altLang="en-US" sz="1100" b="1" dirty="0" smtClean="0">
                <a:latin typeface="Arial" panose="020B0604020202020204" pitchFamily="34" charset="0"/>
                <a:cs typeface="Arial" panose="020B0604020202020204" pitchFamily="34" charset="0"/>
              </a:rPr>
              <a:t>l get an introduction to coding, robotics, and chemistry.</a:t>
            </a:r>
            <a:endParaRPr lang="en-US" altLang="en-US" sz="1100" b="1" dirty="0">
              <a:latin typeface="Arial" panose="020B0604020202020204" pitchFamily="34" charset="0"/>
              <a:cs typeface="Arial" panose="020B0604020202020204" pitchFamily="34" charset="0"/>
            </a:endParaRPr>
          </a:p>
        </p:txBody>
      </p:sp>
      <p:sp>
        <p:nvSpPr>
          <p:cNvPr id="20" name="Footer Placeholder 4">
            <a:extLst>
              <a:ext uri="{FF2B5EF4-FFF2-40B4-BE49-F238E27FC236}">
                <a16:creationId xmlns:a16="http://schemas.microsoft.com/office/drawing/2014/main" id="{1691D78B-D1AD-4F4D-B9DF-027371D72A6E}"/>
              </a:ext>
            </a:extLst>
          </p:cNvPr>
          <p:cNvSpPr txBox="1">
            <a:spLocks/>
          </p:cNvSpPr>
          <p:nvPr/>
        </p:nvSpPr>
        <p:spPr>
          <a:xfrm>
            <a:off x="152400" y="6553200"/>
            <a:ext cx="8846502" cy="365125"/>
          </a:xfrm>
          <a:prstGeom prst="rect">
            <a:avLst/>
          </a:prstGeom>
        </p:spPr>
        <p:txBody>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900" b="1" dirty="0">
                <a:solidFill>
                  <a:prstClr val="black"/>
                </a:solidFill>
                <a:latin typeface="Arial Black" panose="020B0A04020102020204" pitchFamily="34" charset="0"/>
              </a:rPr>
              <a:t>Montessori Country Day School Summer SMARTS Camp </a:t>
            </a:r>
            <a:r>
              <a:rPr lang="en-US" sz="900" b="1" dirty="0" smtClean="0">
                <a:solidFill>
                  <a:prstClr val="black"/>
                </a:solidFill>
                <a:latin typeface="Arial Black" panose="020B0A04020102020204" pitchFamily="34" charset="0"/>
              </a:rPr>
              <a:t>2018</a:t>
            </a:r>
            <a:endParaRPr lang="en-US" sz="900" b="1"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406961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9F0F7-181E-46F8-AD72-4964B92641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 y="1"/>
            <a:ext cx="9143365" cy="6857999"/>
          </a:xfrm>
          <a:prstGeom prst="rect">
            <a:avLst/>
          </a:prstGeom>
        </p:spPr>
      </p:pic>
      <p:sp>
        <p:nvSpPr>
          <p:cNvPr id="6" name="Title 1">
            <a:extLst>
              <a:ext uri="{FF2B5EF4-FFF2-40B4-BE49-F238E27FC236}">
                <a16:creationId xmlns:a16="http://schemas.microsoft.com/office/drawing/2014/main" id="{5E1A16C1-ED9C-4398-90E0-C8EDC8586681}"/>
              </a:ext>
            </a:extLst>
          </p:cNvPr>
          <p:cNvSpPr>
            <a:spLocks noGrp="1"/>
          </p:cNvSpPr>
          <p:nvPr>
            <p:ph type="title"/>
          </p:nvPr>
        </p:nvSpPr>
        <p:spPr>
          <a:xfrm>
            <a:off x="0" y="121323"/>
            <a:ext cx="8229600" cy="1143000"/>
          </a:xfrm>
        </p:spPr>
        <p:txBody>
          <a:bodyPr>
            <a:normAutofit/>
          </a:bodyPr>
          <a:lstStyle/>
          <a:p>
            <a:r>
              <a:rPr lang="en-US" sz="3400" dirty="0">
                <a:latin typeface="Impact" charset="0"/>
                <a:ea typeface="Impact" charset="0"/>
                <a:cs typeface="Impact" charset="0"/>
              </a:rPr>
              <a:t>A Day in the Life of a Camper</a:t>
            </a:r>
          </a:p>
        </p:txBody>
      </p:sp>
      <p:sp>
        <p:nvSpPr>
          <p:cNvPr id="17" name="AutoShape 2" descr="https://outlook.office365.com/owa/service.svc/s/GetFileAttachment?id=AAMkADg3MGI5M2NlLTZmYTgtNGU1Mi04MzE2LTZiM2EzMDlmNTE3OQBGAAAAAACRlHlrwjDFR7hRftxzdb8tBwARZvnqMUKDSab7oo1skeFoAAAAz7WhAABKey2zYSlxRKimr8y8GR0pAADz5uAcAAABEgAQAK3My1yFJhdLpwMF9pK%2BKOs%3D&amp;isImagePreview=True&amp;X-OWA-CANARY=eOI5Fyw_VEuT3NeTio06LslMBeBb5NEIpvdLbgqd5soP18SDGIEoBYcSt8OGF2b7qQwy-45azYM.">
            <a:extLst>
              <a:ext uri="{FF2B5EF4-FFF2-40B4-BE49-F238E27FC236}">
                <a16:creationId xmlns:a16="http://schemas.microsoft.com/office/drawing/2014/main" id="{831504B2-92E0-4C60-9F7D-2D9B7EE0303E}"/>
              </a:ext>
            </a:extLst>
          </p:cNvPr>
          <p:cNvSpPr>
            <a:spLocks noChangeAspect="1" noChangeArrowheads="1"/>
          </p:cNvSpPr>
          <p:nvPr/>
        </p:nvSpPr>
        <p:spPr bwMode="auto">
          <a:xfrm>
            <a:off x="296863" y="2924175"/>
            <a:ext cx="936625"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3" tIns="43247" rIns="86493" bIns="43247"/>
          <a:lstStyle/>
          <a:p>
            <a:endParaRPr lang="en-US" altLang="en-US"/>
          </a:p>
        </p:txBody>
      </p:sp>
      <p:sp>
        <p:nvSpPr>
          <p:cNvPr id="23" name="Text Box 8">
            <a:extLst>
              <a:ext uri="{FF2B5EF4-FFF2-40B4-BE49-F238E27FC236}">
                <a16:creationId xmlns:a16="http://schemas.microsoft.com/office/drawing/2014/main" id="{BE251464-E8F8-4239-9850-C9C9E8FD2DE5}"/>
              </a:ext>
            </a:extLst>
          </p:cNvPr>
          <p:cNvSpPr txBox="1">
            <a:spLocks noChangeArrowheads="1"/>
          </p:cNvSpPr>
          <p:nvPr/>
        </p:nvSpPr>
        <p:spPr bwMode="auto">
          <a:xfrm>
            <a:off x="296863" y="1524000"/>
            <a:ext cx="6027737"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in">
                <a:solidFill>
                  <a:srgbClr val="000000"/>
                </a:solidFill>
                <a:miter lim="800000"/>
                <a:headEnd/>
                <a:tailEnd/>
              </a14:hiddenLine>
            </a:ext>
          </a:extLst>
        </p:spPr>
        <p:txBody>
          <a:bodyPr lIns="34597" tIns="34597" rIns="34597" bIns="34597"/>
          <a:lstStyle>
            <a:lvl1pPr>
              <a:tabLst>
                <a:tab pos="1303338" algn="l"/>
              </a:tabLst>
              <a:defRPr sz="3200">
                <a:solidFill>
                  <a:schemeClr val="tx1"/>
                </a:solidFill>
                <a:latin typeface="Calibri" pitchFamily="34" charset="0"/>
              </a:defRPr>
            </a:lvl1pPr>
            <a:lvl2pPr>
              <a:tabLst>
                <a:tab pos="1303338" algn="l"/>
              </a:tabLst>
              <a:defRPr sz="2800">
                <a:solidFill>
                  <a:schemeClr val="tx1"/>
                </a:solidFill>
                <a:latin typeface="Calibri" pitchFamily="34" charset="0"/>
              </a:defRPr>
            </a:lvl2pPr>
            <a:lvl3pPr>
              <a:tabLst>
                <a:tab pos="1303338" algn="l"/>
              </a:tabLst>
              <a:defRPr sz="2400">
                <a:solidFill>
                  <a:schemeClr val="tx1"/>
                </a:solidFill>
                <a:latin typeface="Calibri" pitchFamily="34" charset="0"/>
              </a:defRPr>
            </a:lvl3pPr>
            <a:lvl4pPr>
              <a:tabLst>
                <a:tab pos="1303338" algn="l"/>
              </a:tabLst>
              <a:defRPr sz="2000">
                <a:solidFill>
                  <a:schemeClr val="tx1"/>
                </a:solidFill>
                <a:latin typeface="Calibri" pitchFamily="34" charset="0"/>
              </a:defRPr>
            </a:lvl4pPr>
            <a:lvl5pPr>
              <a:tabLst>
                <a:tab pos="1303338" algn="l"/>
              </a:tabLst>
              <a:defRPr sz="2000">
                <a:solidFill>
                  <a:schemeClr val="tx1"/>
                </a:solidFill>
                <a:latin typeface="Calibri" pitchFamily="34" charset="0"/>
              </a:defRPr>
            </a:lvl5pPr>
            <a:lvl6pPr eaLnBrk="0" fontAlgn="base" hangingPunct="0">
              <a:spcAft>
                <a:spcPct val="0"/>
              </a:spcAft>
              <a:buChar char="»"/>
              <a:tabLst>
                <a:tab pos="1303338" algn="l"/>
              </a:tabLst>
              <a:defRPr sz="2000">
                <a:solidFill>
                  <a:schemeClr val="tx1"/>
                </a:solidFill>
                <a:latin typeface="Calibri" pitchFamily="34" charset="0"/>
              </a:defRPr>
            </a:lvl6pPr>
            <a:lvl7pPr eaLnBrk="0" fontAlgn="base" hangingPunct="0">
              <a:spcAft>
                <a:spcPct val="0"/>
              </a:spcAft>
              <a:buChar char="»"/>
              <a:tabLst>
                <a:tab pos="1303338" algn="l"/>
              </a:tabLst>
              <a:defRPr sz="2000">
                <a:solidFill>
                  <a:schemeClr val="tx1"/>
                </a:solidFill>
                <a:latin typeface="Calibri" pitchFamily="34" charset="0"/>
              </a:defRPr>
            </a:lvl7pPr>
            <a:lvl8pPr eaLnBrk="0" fontAlgn="base" hangingPunct="0">
              <a:spcAft>
                <a:spcPct val="0"/>
              </a:spcAft>
              <a:buChar char="»"/>
              <a:tabLst>
                <a:tab pos="1303338" algn="l"/>
              </a:tabLst>
              <a:defRPr sz="2000">
                <a:solidFill>
                  <a:schemeClr val="tx1"/>
                </a:solidFill>
                <a:latin typeface="Calibri" pitchFamily="34" charset="0"/>
              </a:defRPr>
            </a:lvl8pPr>
            <a:lvl9pPr eaLnBrk="0" fontAlgn="base" hangingPunct="0">
              <a:spcAft>
                <a:spcPct val="0"/>
              </a:spcAft>
              <a:buChar char="»"/>
              <a:tabLst>
                <a:tab pos="1303338" algn="l"/>
              </a:tabLst>
              <a:defRPr sz="2000">
                <a:solidFill>
                  <a:schemeClr val="tx1"/>
                </a:solidFill>
                <a:latin typeface="Calibri" pitchFamily="34" charset="0"/>
              </a:defRPr>
            </a:lvl9pPr>
          </a:lstStyle>
          <a:p>
            <a:pPr>
              <a:lnSpc>
                <a:spcPts val="1710"/>
              </a:lnSpc>
              <a:tabLst>
                <a:tab pos="2170113" algn="l"/>
              </a:tabLst>
            </a:pPr>
            <a:r>
              <a:rPr lang="en-US" altLang="en-US" sz="1800" b="1" dirty="0" smtClean="0">
                <a:solidFill>
                  <a:srgbClr val="00ABD6"/>
                </a:solidFill>
                <a:latin typeface="Arial Black" panose="020B0A04020102020204" pitchFamily="34" charset="0"/>
                <a:cs typeface="Arial" panose="020B0604020202020204" pitchFamily="34" charset="0"/>
              </a:rPr>
              <a:t>Sample Camp Schedule </a:t>
            </a:r>
          </a:p>
          <a:p>
            <a:pPr>
              <a:lnSpc>
                <a:spcPts val="1710"/>
              </a:lnSpc>
              <a:tabLst>
                <a:tab pos="2170113" algn="l"/>
              </a:tabLst>
            </a:pPr>
            <a:endParaRPr lang="en-US" altLang="en-US" sz="1800" b="1" dirty="0" smtClean="0">
              <a:solidFill>
                <a:srgbClr val="00ABD6"/>
              </a:solidFill>
              <a:latin typeface="Arial Black" panose="020B0A04020102020204" pitchFamily="34" charset="0"/>
              <a:cs typeface="Arial" panose="020B0604020202020204" pitchFamily="34" charset="0"/>
            </a:endParaRPr>
          </a:p>
          <a:p>
            <a:pPr>
              <a:lnSpc>
                <a:spcPts val="1710"/>
              </a:lnSpc>
              <a:tabLst>
                <a:tab pos="2170113" algn="l"/>
              </a:tabLst>
            </a:pPr>
            <a:r>
              <a:rPr lang="en-US" altLang="en-US" sz="1800" b="1" dirty="0" smtClean="0">
                <a:solidFill>
                  <a:srgbClr val="00ABD6"/>
                </a:solidFill>
                <a:latin typeface="Arial Black" panose="020B0A04020102020204" pitchFamily="34" charset="0"/>
                <a:cs typeface="Arial" panose="020B0604020202020204" pitchFamily="34" charset="0"/>
              </a:rPr>
              <a:t>7:00 </a:t>
            </a:r>
            <a:r>
              <a:rPr lang="en-US" altLang="en-US" sz="1800" b="1" dirty="0">
                <a:solidFill>
                  <a:srgbClr val="00ABD6"/>
                </a:solidFill>
                <a:latin typeface="Arial Black" panose="020B0A04020102020204" pitchFamily="34" charset="0"/>
                <a:cs typeface="Arial" panose="020B0604020202020204" pitchFamily="34" charset="0"/>
              </a:rPr>
              <a:t>– </a:t>
            </a:r>
            <a:r>
              <a:rPr lang="en-US" altLang="en-US" sz="1800" b="1" dirty="0" smtClean="0">
                <a:solidFill>
                  <a:srgbClr val="00ABD6"/>
                </a:solidFill>
                <a:latin typeface="Arial Black" panose="020B0A04020102020204" pitchFamily="34" charset="0"/>
                <a:cs typeface="Arial" panose="020B0604020202020204" pitchFamily="34" charset="0"/>
              </a:rPr>
              <a:t>8:30 </a:t>
            </a:r>
            <a:r>
              <a:rPr lang="en-US" altLang="en-US" sz="1800" b="1" dirty="0">
                <a:solidFill>
                  <a:srgbClr val="00ABD6"/>
                </a:solidFill>
                <a:latin typeface="Arial Black" panose="020B0A04020102020204" pitchFamily="34" charset="0"/>
                <a:cs typeface="Arial" panose="020B0604020202020204" pitchFamily="34" charset="0"/>
              </a:rPr>
              <a:t>am  </a:t>
            </a:r>
            <a:r>
              <a:rPr lang="en-US" altLang="en-US" sz="1800" b="1" dirty="0">
                <a:latin typeface="Arial" panose="020B0604020202020204" pitchFamily="34" charset="0"/>
                <a:cs typeface="Arial" panose="020B0604020202020204" pitchFamily="34" charset="0"/>
              </a:rPr>
              <a:t>	Before Care</a:t>
            </a:r>
          </a:p>
          <a:p>
            <a:pPr>
              <a:lnSpc>
                <a:spcPts val="1710"/>
              </a:lnSpc>
              <a:tabLst>
                <a:tab pos="2170113" algn="l"/>
              </a:tabLst>
            </a:pPr>
            <a:endParaRPr lang="en-US" altLang="en-US" sz="1800" b="1" dirty="0">
              <a:solidFill>
                <a:srgbClr val="00ABD6"/>
              </a:solidFill>
              <a:latin typeface="Arial Black" panose="020B0A04020102020204" pitchFamily="34" charset="0"/>
              <a:cs typeface="Arial" panose="020B0604020202020204" pitchFamily="34" charset="0"/>
            </a:endParaRPr>
          </a:p>
          <a:p>
            <a:pPr>
              <a:lnSpc>
                <a:spcPts val="1710"/>
              </a:lnSpc>
              <a:tabLst>
                <a:tab pos="2170113" algn="l"/>
              </a:tabLst>
            </a:pPr>
            <a:r>
              <a:rPr lang="en-US" altLang="en-US" sz="1800" b="1" dirty="0" smtClean="0">
                <a:solidFill>
                  <a:srgbClr val="00ABD6"/>
                </a:solidFill>
                <a:latin typeface="Arial Black" panose="020B0A04020102020204" pitchFamily="34" charset="0"/>
                <a:cs typeface="Arial" panose="020B0604020202020204" pitchFamily="34" charset="0"/>
              </a:rPr>
              <a:t>8:30 </a:t>
            </a:r>
            <a:r>
              <a:rPr lang="en-US" altLang="en-US" sz="1800" b="1" dirty="0">
                <a:solidFill>
                  <a:srgbClr val="00ABD6"/>
                </a:solidFill>
                <a:latin typeface="Arial Black" panose="020B0A04020102020204" pitchFamily="34" charset="0"/>
                <a:cs typeface="Arial" panose="020B0604020202020204" pitchFamily="34" charset="0"/>
              </a:rPr>
              <a:t>– 9</a:t>
            </a:r>
            <a:r>
              <a:rPr lang="en-US" altLang="en-US" sz="1800" b="1" dirty="0" smtClean="0">
                <a:solidFill>
                  <a:srgbClr val="00ABD6"/>
                </a:solidFill>
                <a:latin typeface="Arial Black" panose="020B0A04020102020204" pitchFamily="34" charset="0"/>
                <a:cs typeface="Arial" panose="020B0604020202020204" pitchFamily="34" charset="0"/>
              </a:rPr>
              <a:t>:00 </a:t>
            </a:r>
            <a:r>
              <a:rPr lang="en-US" altLang="en-US" sz="1800" b="1" dirty="0">
                <a:solidFill>
                  <a:srgbClr val="00ABD6"/>
                </a:solidFill>
                <a:latin typeface="Arial Black" panose="020B0A04020102020204" pitchFamily="34" charset="0"/>
                <a:cs typeface="Arial" panose="020B0604020202020204" pitchFamily="34" charset="0"/>
              </a:rPr>
              <a:t>am  </a:t>
            </a:r>
            <a:r>
              <a:rPr lang="en-US" altLang="en-US" sz="1800" b="1" dirty="0" smtClean="0">
                <a:latin typeface="Arial" panose="020B0604020202020204" pitchFamily="34" charset="0"/>
                <a:cs typeface="Arial" panose="020B0604020202020204" pitchFamily="34" charset="0"/>
              </a:rPr>
              <a:t>	Morning Assembly Meeting </a:t>
            </a:r>
            <a:endParaRPr lang="en-US" altLang="en-US" sz="1800" b="1" dirty="0">
              <a:latin typeface="Arial" panose="020B0604020202020204" pitchFamily="34" charset="0"/>
              <a:cs typeface="Arial" panose="020B0604020202020204" pitchFamily="34" charset="0"/>
            </a:endParaRPr>
          </a:p>
          <a:p>
            <a:pPr>
              <a:lnSpc>
                <a:spcPts val="1710"/>
              </a:lnSpc>
              <a:tabLst>
                <a:tab pos="2170113" algn="l"/>
              </a:tabLst>
            </a:pPr>
            <a:endParaRPr lang="en-US" altLang="en-US" sz="1800" b="1" dirty="0">
              <a:latin typeface="Arial" panose="020B0604020202020204" pitchFamily="34" charset="0"/>
              <a:cs typeface="Arial" panose="020B0604020202020204" pitchFamily="34" charset="0"/>
            </a:endParaRPr>
          </a:p>
          <a:p>
            <a:pPr>
              <a:lnSpc>
                <a:spcPts val="1710"/>
              </a:lnSpc>
              <a:tabLst>
                <a:tab pos="2170113" algn="l"/>
              </a:tabLst>
            </a:pPr>
            <a:r>
              <a:rPr lang="en-US" altLang="en-US" sz="1800" b="1" dirty="0" smtClean="0">
                <a:solidFill>
                  <a:srgbClr val="00ABD6"/>
                </a:solidFill>
                <a:latin typeface="Arial Black" panose="020B0A04020102020204" pitchFamily="34" charset="0"/>
                <a:cs typeface="Arial" panose="020B0604020202020204" pitchFamily="34" charset="0"/>
              </a:rPr>
              <a:t>9:00 </a:t>
            </a:r>
            <a:r>
              <a:rPr lang="en-US" altLang="en-US" sz="1800" b="1" dirty="0">
                <a:solidFill>
                  <a:srgbClr val="00ABD6"/>
                </a:solidFill>
                <a:latin typeface="Arial Black" panose="020B0A04020102020204" pitchFamily="34" charset="0"/>
                <a:cs typeface="Arial" panose="020B0604020202020204" pitchFamily="34" charset="0"/>
              </a:rPr>
              <a:t>– </a:t>
            </a:r>
            <a:r>
              <a:rPr lang="en-US" altLang="en-US" sz="1800" b="1" dirty="0" smtClean="0">
                <a:solidFill>
                  <a:srgbClr val="00ABD6"/>
                </a:solidFill>
                <a:latin typeface="Arial Black" panose="020B0A04020102020204" pitchFamily="34" charset="0"/>
                <a:cs typeface="Arial" panose="020B0604020202020204" pitchFamily="34" charset="0"/>
              </a:rPr>
              <a:t>11:00 </a:t>
            </a:r>
            <a:r>
              <a:rPr lang="en-US" altLang="en-US" sz="1800" b="1" dirty="0">
                <a:solidFill>
                  <a:srgbClr val="00ABD6"/>
                </a:solidFill>
                <a:latin typeface="Arial Black" panose="020B0A04020102020204" pitchFamily="34" charset="0"/>
                <a:cs typeface="Arial" panose="020B0604020202020204" pitchFamily="34" charset="0"/>
              </a:rPr>
              <a:t>am</a:t>
            </a:r>
            <a:r>
              <a:rPr lang="en-US" altLang="en-US" sz="1800" b="1" dirty="0">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Montessori Classroom Time</a:t>
            </a:r>
            <a:endParaRPr lang="en-US" altLang="en-US" sz="1800" dirty="0">
              <a:latin typeface="Arial" panose="020B0604020202020204" pitchFamily="34" charset="0"/>
              <a:cs typeface="Arial" panose="020B0604020202020204" pitchFamily="34" charset="0"/>
            </a:endParaRPr>
          </a:p>
          <a:p>
            <a:pPr>
              <a:lnSpc>
                <a:spcPts val="1710"/>
              </a:lnSpc>
              <a:tabLst>
                <a:tab pos="2170113" algn="l"/>
              </a:tabLst>
            </a:pPr>
            <a:endParaRPr lang="en-US" altLang="en-US" sz="1800" b="1" dirty="0">
              <a:latin typeface="Arial" panose="020B0604020202020204" pitchFamily="34" charset="0"/>
              <a:cs typeface="Arial" panose="020B0604020202020204" pitchFamily="34" charset="0"/>
            </a:endParaRPr>
          </a:p>
          <a:p>
            <a:pPr>
              <a:lnSpc>
                <a:spcPts val="1710"/>
              </a:lnSpc>
              <a:tabLst>
                <a:tab pos="2170113" algn="l"/>
              </a:tabLst>
            </a:pPr>
            <a:r>
              <a:rPr lang="en-US" altLang="en-US" sz="1800" b="1" dirty="0" smtClean="0">
                <a:solidFill>
                  <a:srgbClr val="00ABD6"/>
                </a:solidFill>
                <a:latin typeface="Arial Black" panose="020B0A04020102020204" pitchFamily="34" charset="0"/>
                <a:cs typeface="Arial" panose="020B0604020202020204" pitchFamily="34" charset="0"/>
              </a:rPr>
              <a:t>11:00 </a:t>
            </a:r>
            <a:r>
              <a:rPr lang="en-US" altLang="en-US" sz="1800" b="1" dirty="0">
                <a:solidFill>
                  <a:srgbClr val="00ABD6"/>
                </a:solidFill>
                <a:latin typeface="Arial Black" panose="020B0A04020102020204" pitchFamily="34" charset="0"/>
                <a:cs typeface="Arial" panose="020B0604020202020204" pitchFamily="34" charset="0"/>
              </a:rPr>
              <a:t>– </a:t>
            </a:r>
            <a:r>
              <a:rPr lang="en-US" altLang="en-US" sz="1800" b="1" dirty="0" smtClean="0">
                <a:solidFill>
                  <a:srgbClr val="00ABD6"/>
                </a:solidFill>
                <a:latin typeface="Arial Black" panose="020B0A04020102020204" pitchFamily="34" charset="0"/>
                <a:cs typeface="Arial" panose="020B0604020202020204" pitchFamily="34" charset="0"/>
              </a:rPr>
              <a:t>12:00 pm</a:t>
            </a:r>
            <a:r>
              <a:rPr lang="en-US" altLang="en-US" sz="1800" b="1" dirty="0">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PE &amp; Lunch</a:t>
            </a:r>
            <a:endParaRPr lang="en-US" altLang="en-US" sz="1800" b="1" dirty="0">
              <a:latin typeface="Arial" panose="020B0604020202020204" pitchFamily="34" charset="0"/>
              <a:cs typeface="Arial" panose="020B0604020202020204" pitchFamily="34" charset="0"/>
            </a:endParaRPr>
          </a:p>
          <a:p>
            <a:pPr>
              <a:lnSpc>
                <a:spcPts val="1710"/>
              </a:lnSpc>
              <a:tabLst>
                <a:tab pos="2170113" algn="l"/>
              </a:tabLst>
            </a:pPr>
            <a:endParaRPr lang="en-US" altLang="en-US" sz="1800" b="1" dirty="0">
              <a:latin typeface="Arial" panose="020B0604020202020204" pitchFamily="34" charset="0"/>
              <a:cs typeface="Arial" panose="020B0604020202020204" pitchFamily="34" charset="0"/>
            </a:endParaRPr>
          </a:p>
          <a:p>
            <a:pPr>
              <a:lnSpc>
                <a:spcPts val="1710"/>
              </a:lnSpc>
              <a:tabLst>
                <a:tab pos="2170113" algn="l"/>
              </a:tabLst>
            </a:pPr>
            <a:r>
              <a:rPr lang="en-US" altLang="en-US" sz="1800" b="1" dirty="0" smtClean="0">
                <a:solidFill>
                  <a:srgbClr val="00ABD6"/>
                </a:solidFill>
                <a:latin typeface="Arial Black" panose="020B0A04020102020204" pitchFamily="34" charset="0"/>
                <a:cs typeface="Arial" panose="020B0604020202020204" pitchFamily="34" charset="0"/>
              </a:rPr>
              <a:t>12:00 </a:t>
            </a:r>
            <a:r>
              <a:rPr lang="en-US" altLang="en-US" sz="1800" b="1" dirty="0">
                <a:solidFill>
                  <a:srgbClr val="00ABD6"/>
                </a:solidFill>
                <a:latin typeface="Arial Black" panose="020B0A04020102020204" pitchFamily="34" charset="0"/>
                <a:cs typeface="Arial" panose="020B0604020202020204" pitchFamily="34" charset="0"/>
              </a:rPr>
              <a:t>– 3</a:t>
            </a:r>
            <a:r>
              <a:rPr lang="en-US" altLang="en-US" sz="1800" b="1" dirty="0" smtClean="0">
                <a:solidFill>
                  <a:srgbClr val="00ABD6"/>
                </a:solidFill>
                <a:latin typeface="Arial Black" panose="020B0A04020102020204" pitchFamily="34" charset="0"/>
                <a:cs typeface="Arial" panose="020B0604020202020204" pitchFamily="34" charset="0"/>
              </a:rPr>
              <a:t>:00 </a:t>
            </a:r>
            <a:r>
              <a:rPr lang="en-US" altLang="en-US" sz="1800" b="1" dirty="0">
                <a:solidFill>
                  <a:srgbClr val="00ABD6"/>
                </a:solidFill>
                <a:latin typeface="Arial Black" panose="020B0A04020102020204" pitchFamily="34" charset="0"/>
                <a:cs typeface="Arial" panose="020B0604020202020204" pitchFamily="34" charset="0"/>
              </a:rPr>
              <a:t>pm</a:t>
            </a:r>
            <a:r>
              <a:rPr lang="en-US" altLang="en-US" sz="1800" b="1" dirty="0">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Work Time &amp; Enrichments</a:t>
            </a:r>
            <a:endParaRPr lang="en-US" altLang="en-US" sz="1800" b="1" dirty="0">
              <a:latin typeface="Arial" panose="020B0604020202020204" pitchFamily="34" charset="0"/>
              <a:cs typeface="Arial" panose="020B0604020202020204" pitchFamily="34" charset="0"/>
            </a:endParaRPr>
          </a:p>
          <a:p>
            <a:pPr>
              <a:lnSpc>
                <a:spcPts val="1710"/>
              </a:lnSpc>
              <a:tabLst>
                <a:tab pos="2170113" algn="l"/>
              </a:tabLst>
            </a:pPr>
            <a:endParaRPr lang="en-US" altLang="en-US" sz="1800" b="1" dirty="0">
              <a:latin typeface="Arial Black" panose="020B0A04020102020204" pitchFamily="34" charset="0"/>
              <a:cs typeface="Arial" panose="020B0604020202020204" pitchFamily="34" charset="0"/>
            </a:endParaRPr>
          </a:p>
          <a:p>
            <a:pPr>
              <a:lnSpc>
                <a:spcPts val="1710"/>
              </a:lnSpc>
              <a:tabLst>
                <a:tab pos="2170113" algn="l"/>
              </a:tabLst>
            </a:pPr>
            <a:r>
              <a:rPr lang="en-US" altLang="en-US" sz="1800" b="1" dirty="0" smtClean="0">
                <a:solidFill>
                  <a:srgbClr val="00ABD6"/>
                </a:solidFill>
                <a:latin typeface="Arial Black" panose="020B0A04020102020204" pitchFamily="34" charset="0"/>
                <a:cs typeface="Arial" panose="020B0604020202020204" pitchFamily="34" charset="0"/>
              </a:rPr>
              <a:t>3:00 </a:t>
            </a:r>
            <a:r>
              <a:rPr lang="en-US" altLang="en-US" sz="1800" b="1" dirty="0">
                <a:solidFill>
                  <a:srgbClr val="00ABD6"/>
                </a:solidFill>
                <a:latin typeface="Arial Black" panose="020B0A04020102020204" pitchFamily="34" charset="0"/>
                <a:cs typeface="Arial" panose="020B0604020202020204" pitchFamily="34" charset="0"/>
              </a:rPr>
              <a:t>– </a:t>
            </a:r>
            <a:r>
              <a:rPr lang="en-US" altLang="en-US" sz="1800" b="1" dirty="0" smtClean="0">
                <a:solidFill>
                  <a:srgbClr val="00ABD6"/>
                </a:solidFill>
                <a:latin typeface="Arial Black" panose="020B0A04020102020204" pitchFamily="34" charset="0"/>
                <a:cs typeface="Arial" panose="020B0604020202020204" pitchFamily="34" charset="0"/>
              </a:rPr>
              <a:t>3:30 </a:t>
            </a:r>
            <a:r>
              <a:rPr lang="en-US" altLang="en-US" sz="1800" b="1" dirty="0">
                <a:solidFill>
                  <a:srgbClr val="00ABD6"/>
                </a:solidFill>
                <a:latin typeface="Arial Black" panose="020B0A04020102020204" pitchFamily="34" charset="0"/>
                <a:cs typeface="Arial" panose="020B0604020202020204" pitchFamily="34" charset="0"/>
              </a:rPr>
              <a:t>pm  </a:t>
            </a:r>
            <a:r>
              <a:rPr lang="en-US" altLang="en-US" sz="1800" b="1" dirty="0">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Outdoors &amp; Dismissal</a:t>
            </a:r>
            <a:endParaRPr lang="en-US" altLang="en-US" sz="1800" b="1" dirty="0">
              <a:latin typeface="Arial" panose="020B0604020202020204" pitchFamily="34" charset="0"/>
              <a:cs typeface="Arial" panose="020B0604020202020204" pitchFamily="34" charset="0"/>
            </a:endParaRPr>
          </a:p>
          <a:p>
            <a:pPr>
              <a:lnSpc>
                <a:spcPts val="1710"/>
              </a:lnSpc>
              <a:tabLst>
                <a:tab pos="2170113" algn="l"/>
              </a:tabLst>
            </a:pPr>
            <a:endParaRPr lang="en-US" altLang="en-US" sz="1800" b="1" dirty="0">
              <a:latin typeface="Arial Black" panose="020B0A04020102020204" pitchFamily="34" charset="0"/>
              <a:cs typeface="Arial" panose="020B0604020202020204" pitchFamily="34" charset="0"/>
            </a:endParaRPr>
          </a:p>
          <a:p>
            <a:pPr>
              <a:lnSpc>
                <a:spcPts val="1710"/>
              </a:lnSpc>
              <a:tabLst>
                <a:tab pos="2170113" algn="l"/>
              </a:tabLst>
            </a:pPr>
            <a:r>
              <a:rPr lang="en-US" altLang="en-US" sz="1800" b="1" dirty="0" smtClean="0">
                <a:solidFill>
                  <a:srgbClr val="00ABD6"/>
                </a:solidFill>
                <a:latin typeface="Arial Black" panose="020B0A04020102020204" pitchFamily="34" charset="0"/>
                <a:cs typeface="Arial" panose="020B0604020202020204" pitchFamily="34" charset="0"/>
              </a:rPr>
              <a:t>3:30 </a:t>
            </a:r>
            <a:r>
              <a:rPr lang="en-US" altLang="en-US" sz="1800" b="1" dirty="0">
                <a:solidFill>
                  <a:srgbClr val="00ABD6"/>
                </a:solidFill>
                <a:latin typeface="Arial Black" panose="020B0A04020102020204" pitchFamily="34" charset="0"/>
                <a:cs typeface="Arial" panose="020B0604020202020204" pitchFamily="34" charset="0"/>
              </a:rPr>
              <a:t>– </a:t>
            </a:r>
            <a:r>
              <a:rPr lang="en-US" altLang="en-US" sz="1800" b="1" dirty="0" smtClean="0">
                <a:solidFill>
                  <a:srgbClr val="00ABD6"/>
                </a:solidFill>
                <a:latin typeface="Arial Black" panose="020B0A04020102020204" pitchFamily="34" charset="0"/>
                <a:cs typeface="Arial" panose="020B0604020202020204" pitchFamily="34" charset="0"/>
              </a:rPr>
              <a:t>4:30 </a:t>
            </a:r>
            <a:r>
              <a:rPr lang="en-US" altLang="en-US" sz="1800" b="1" dirty="0">
                <a:solidFill>
                  <a:srgbClr val="00ABD6"/>
                </a:solidFill>
                <a:latin typeface="Arial Black" panose="020B0A04020102020204" pitchFamily="34" charset="0"/>
                <a:cs typeface="Arial" panose="020B0604020202020204" pitchFamily="34" charset="0"/>
              </a:rPr>
              <a:t>pm  </a:t>
            </a:r>
            <a:r>
              <a:rPr lang="en-US" altLang="en-US" sz="1800" b="1" dirty="0">
                <a:latin typeface="Arial" panose="020B0604020202020204" pitchFamily="34" charset="0"/>
                <a:cs typeface="Arial" panose="020B0604020202020204" pitchFamily="34" charset="0"/>
              </a:rPr>
              <a:t>	</a:t>
            </a:r>
            <a:r>
              <a:rPr lang="en-US" altLang="en-US" sz="1800" b="1" dirty="0" smtClean="0">
                <a:latin typeface="Arial" panose="020B0604020202020204" pitchFamily="34" charset="0"/>
                <a:cs typeface="Arial" panose="020B0604020202020204" pitchFamily="34" charset="0"/>
              </a:rPr>
              <a:t>AS Camp Clubs</a:t>
            </a:r>
            <a:endParaRPr lang="en-US" altLang="en-US" sz="1800" b="1" dirty="0">
              <a:latin typeface="Arial" panose="020B0604020202020204" pitchFamily="34" charset="0"/>
              <a:cs typeface="Arial" panose="020B0604020202020204" pitchFamily="34" charset="0"/>
            </a:endParaRPr>
          </a:p>
          <a:p>
            <a:pPr>
              <a:lnSpc>
                <a:spcPts val="1710"/>
              </a:lnSpc>
              <a:tabLst>
                <a:tab pos="2170113" algn="l"/>
              </a:tabLst>
            </a:pPr>
            <a:endParaRPr lang="en-US" altLang="en-US" sz="1800" b="1" dirty="0">
              <a:latin typeface="Arial" panose="020B0604020202020204" pitchFamily="34" charset="0"/>
              <a:cs typeface="Arial" panose="020B0604020202020204" pitchFamily="34" charset="0"/>
            </a:endParaRPr>
          </a:p>
          <a:p>
            <a:pPr>
              <a:lnSpc>
                <a:spcPts val="1710"/>
              </a:lnSpc>
              <a:tabLst>
                <a:tab pos="2170113" algn="l"/>
              </a:tabLst>
            </a:pPr>
            <a:r>
              <a:rPr lang="en-US" altLang="en-US" sz="1800" b="1" dirty="0" smtClean="0">
                <a:solidFill>
                  <a:srgbClr val="00ABD6"/>
                </a:solidFill>
                <a:latin typeface="Arial Black" panose="020B0A04020102020204" pitchFamily="34" charset="0"/>
                <a:cs typeface="Arial" panose="020B0604020202020204" pitchFamily="34" charset="0"/>
              </a:rPr>
              <a:t>4:30 </a:t>
            </a:r>
            <a:r>
              <a:rPr lang="en-US" altLang="en-US" sz="1800" b="1" dirty="0">
                <a:solidFill>
                  <a:srgbClr val="00ABD6"/>
                </a:solidFill>
                <a:latin typeface="Arial Black" panose="020B0A04020102020204" pitchFamily="34" charset="0"/>
                <a:cs typeface="Arial" panose="020B0604020202020204" pitchFamily="34" charset="0"/>
              </a:rPr>
              <a:t>– 6</a:t>
            </a:r>
            <a:r>
              <a:rPr lang="en-US" altLang="en-US" sz="1800" b="1" dirty="0" smtClean="0">
                <a:solidFill>
                  <a:srgbClr val="00ABD6"/>
                </a:solidFill>
                <a:latin typeface="Arial Black" panose="020B0A04020102020204" pitchFamily="34" charset="0"/>
                <a:cs typeface="Arial" panose="020B0604020202020204" pitchFamily="34" charset="0"/>
              </a:rPr>
              <a:t>:30 </a:t>
            </a:r>
            <a:r>
              <a:rPr lang="en-US" altLang="en-US" sz="1800" b="1" dirty="0">
                <a:solidFill>
                  <a:srgbClr val="00ABD6"/>
                </a:solidFill>
                <a:latin typeface="Arial Black" panose="020B0A04020102020204" pitchFamily="34" charset="0"/>
                <a:cs typeface="Arial" panose="020B0604020202020204" pitchFamily="34" charset="0"/>
              </a:rPr>
              <a:t>pm  </a:t>
            </a:r>
            <a:r>
              <a:rPr lang="en-US" altLang="en-US" sz="1800" b="1" dirty="0">
                <a:latin typeface="Arial" panose="020B0604020202020204" pitchFamily="34" charset="0"/>
                <a:cs typeface="Arial" panose="020B0604020202020204" pitchFamily="34" charset="0"/>
              </a:rPr>
              <a:t>	After Care </a:t>
            </a:r>
          </a:p>
        </p:txBody>
      </p:sp>
      <p:sp>
        <p:nvSpPr>
          <p:cNvPr id="8" name="Footer Placeholder 4">
            <a:extLst>
              <a:ext uri="{FF2B5EF4-FFF2-40B4-BE49-F238E27FC236}">
                <a16:creationId xmlns:a16="http://schemas.microsoft.com/office/drawing/2014/main" id="{8BA1F6E5-23A6-4129-A5F6-20885BA46808}"/>
              </a:ext>
            </a:extLst>
          </p:cNvPr>
          <p:cNvSpPr txBox="1">
            <a:spLocks/>
          </p:cNvSpPr>
          <p:nvPr/>
        </p:nvSpPr>
        <p:spPr>
          <a:xfrm>
            <a:off x="152400" y="6553200"/>
            <a:ext cx="8846502" cy="365125"/>
          </a:xfrm>
          <a:prstGeom prst="rect">
            <a:avLst/>
          </a:prstGeom>
        </p:spPr>
        <p:txBody>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900" b="1" dirty="0">
                <a:solidFill>
                  <a:prstClr val="black"/>
                </a:solidFill>
                <a:latin typeface="Arial Black" panose="020B0A04020102020204" pitchFamily="34" charset="0"/>
              </a:rPr>
              <a:t>Montessori Country Day School Summer SMARTS Camp 2018</a:t>
            </a:r>
          </a:p>
          <a:p>
            <a:pPr algn="l"/>
            <a:endParaRPr lang="en-US" sz="900" b="1" dirty="0">
              <a:latin typeface="Arial Black" panose="020B0A04020102020204" pitchFamily="34" charset="0"/>
            </a:endParaRPr>
          </a:p>
        </p:txBody>
      </p:sp>
    </p:spTree>
    <p:extLst>
      <p:ext uri="{BB962C8B-B14F-4D97-AF65-F5344CB8AC3E}">
        <p14:creationId xmlns:p14="http://schemas.microsoft.com/office/powerpoint/2010/main" val="393074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5ECAD473-B3AC-4F28-96A0-882B529802B7}"/>
              </a:ext>
            </a:extLst>
          </p:cNvPr>
          <p:cNvSpPr txBox="1">
            <a:spLocks/>
          </p:cNvSpPr>
          <p:nvPr/>
        </p:nvSpPr>
        <p:spPr>
          <a:xfrm>
            <a:off x="1042353" y="260811"/>
            <a:ext cx="8069262"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E87414"/>
                </a:solidFill>
                <a:latin typeface="Arial Black" panose="020B0A04020102020204" pitchFamily="34" charset="0"/>
                <a:ea typeface="Brush Script MT" charset="0"/>
                <a:cs typeface="Arial" panose="020B0604020202020204" pitchFamily="34" charset="0"/>
              </a:rPr>
              <a:t>2018 Tuition &amp;</a:t>
            </a:r>
            <a:r>
              <a:rPr lang="en-US" sz="2800" b="1" dirty="0" smtClean="0">
                <a:solidFill>
                  <a:srgbClr val="E87414"/>
                </a:solidFill>
                <a:latin typeface="Arial Black" panose="020B0A04020102020204" pitchFamily="34" charset="0"/>
                <a:ea typeface="Brush Script MT" charset="0"/>
                <a:cs typeface="Arial" panose="020B0604020202020204" pitchFamily="34" charset="0"/>
              </a:rPr>
              <a:t> </a:t>
            </a:r>
            <a:r>
              <a:rPr lang="en-US" sz="2800" b="1" dirty="0">
                <a:solidFill>
                  <a:srgbClr val="E87414"/>
                </a:solidFill>
                <a:latin typeface="Arial Black" panose="020B0A04020102020204" pitchFamily="34" charset="0"/>
                <a:ea typeface="Brush Script MT" charset="0"/>
                <a:cs typeface="Arial" panose="020B0604020202020204" pitchFamily="34" charset="0"/>
              </a:rPr>
              <a:t>Fee Schedule</a:t>
            </a:r>
          </a:p>
        </p:txBody>
      </p:sp>
      <p:pic>
        <p:nvPicPr>
          <p:cNvPr id="4" name="Picture 3">
            <a:extLst>
              <a:ext uri="{FF2B5EF4-FFF2-40B4-BE49-F238E27FC236}">
                <a16:creationId xmlns:a16="http://schemas.microsoft.com/office/drawing/2014/main" id="{C74A7813-9A7A-4A80-A180-7D862205D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1" y="6477000"/>
            <a:ext cx="3810000" cy="381000"/>
          </a:xfrm>
          <a:prstGeom prst="rect">
            <a:avLst/>
          </a:prstGeom>
          <a:solidFill>
            <a:srgbClr val="A2CC39"/>
          </a:solidFill>
        </p:spPr>
      </p:pic>
      <p:sp>
        <p:nvSpPr>
          <p:cNvPr id="5" name="Footer Placeholder 4">
            <a:extLst>
              <a:ext uri="{FF2B5EF4-FFF2-40B4-BE49-F238E27FC236}">
                <a16:creationId xmlns:a16="http://schemas.microsoft.com/office/drawing/2014/main" id="{96F92880-5E8B-4850-B2E5-ED5DBF874994}"/>
              </a:ext>
            </a:extLst>
          </p:cNvPr>
          <p:cNvSpPr txBox="1">
            <a:spLocks/>
          </p:cNvSpPr>
          <p:nvPr/>
        </p:nvSpPr>
        <p:spPr>
          <a:xfrm>
            <a:off x="5486402" y="6553200"/>
            <a:ext cx="3657598" cy="365125"/>
          </a:xfrm>
          <a:prstGeom prst="rect">
            <a:avLst/>
          </a:prstGeom>
        </p:spPr>
        <p:txBody>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prstClr val="white"/>
                </a:solidFill>
                <a:latin typeface="Arial Black" panose="020B0A04020102020204" pitchFamily="34" charset="0"/>
              </a:rPr>
              <a:t>Montessori Country Day School </a:t>
            </a:r>
            <a:r>
              <a:rPr lang="en-US" sz="900" b="1" dirty="0" smtClean="0">
                <a:solidFill>
                  <a:schemeClr val="bg1"/>
                </a:solidFill>
                <a:latin typeface="Arial Black" panose="020B0A04020102020204" pitchFamily="34" charset="0"/>
              </a:rPr>
              <a:t>Summer </a:t>
            </a:r>
            <a:r>
              <a:rPr lang="en-US" sz="900" b="1" dirty="0">
                <a:solidFill>
                  <a:schemeClr val="bg1"/>
                </a:solidFill>
                <a:latin typeface="Arial Black" panose="020B0A04020102020204" pitchFamily="34" charset="0"/>
              </a:rPr>
              <a:t>Camp 2018</a:t>
            </a:r>
          </a:p>
        </p:txBody>
      </p:sp>
      <p:cxnSp>
        <p:nvCxnSpPr>
          <p:cNvPr id="24" name="Straight Connector 23">
            <a:extLst>
              <a:ext uri="{FF2B5EF4-FFF2-40B4-BE49-F238E27FC236}">
                <a16:creationId xmlns:a16="http://schemas.microsoft.com/office/drawing/2014/main" id="{4DC4B4D2-EEAE-4C2F-9E38-FD3F26CB127D}"/>
              </a:ext>
            </a:extLst>
          </p:cNvPr>
          <p:cNvCxnSpPr>
            <a:cxnSpLocks/>
          </p:cNvCxnSpPr>
          <p:nvPr/>
        </p:nvCxnSpPr>
        <p:spPr>
          <a:xfrm>
            <a:off x="4073125" y="1468737"/>
            <a:ext cx="0" cy="4738873"/>
          </a:xfrm>
          <a:prstGeom prst="line">
            <a:avLst/>
          </a:prstGeom>
          <a:ln w="15875">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3" name="TextBox 95">
            <a:extLst>
              <a:ext uri="{FF2B5EF4-FFF2-40B4-BE49-F238E27FC236}">
                <a16:creationId xmlns:a16="http://schemas.microsoft.com/office/drawing/2014/main" id="{A0093D51-63BB-4623-BA15-0A10C609CD5E}"/>
              </a:ext>
            </a:extLst>
          </p:cNvPr>
          <p:cNvSpPr txBox="1">
            <a:spLocks noChangeArrowheads="1"/>
          </p:cNvSpPr>
          <p:nvPr/>
        </p:nvSpPr>
        <p:spPr bwMode="auto">
          <a:xfrm>
            <a:off x="381000" y="5029200"/>
            <a:ext cx="2209180" cy="1533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493" tIns="43247" rIns="86493" bIns="43247">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Aft>
                <a:spcPts val="1200"/>
              </a:spcAft>
              <a:tabLst>
                <a:tab pos="2339975" algn="r"/>
              </a:tabLst>
            </a:pPr>
            <a:r>
              <a:rPr lang="en-US" altLang="en-US" sz="1000" dirty="0">
                <a:latin typeface="Arial" panose="020B0604020202020204" pitchFamily="34" charset="0"/>
                <a:cs typeface="Arial" panose="020B0604020202020204" pitchFamily="34" charset="0"/>
              </a:rPr>
              <a:t>Name:</a:t>
            </a:r>
            <a:r>
              <a:rPr lang="en-US" altLang="en-US" sz="1400" dirty="0">
                <a:latin typeface="Arial" panose="020B0604020202020204" pitchFamily="34" charset="0"/>
                <a:cs typeface="Arial" panose="020B0604020202020204" pitchFamily="34" charset="0"/>
              </a:rPr>
              <a:t> </a:t>
            </a:r>
            <a:r>
              <a:rPr lang="en-US" altLang="en-US" sz="1000" dirty="0">
                <a:latin typeface="Arial" panose="020B0604020202020204" pitchFamily="34" charset="0"/>
                <a:cs typeface="Arial" panose="020B0604020202020204" pitchFamily="34" charset="0"/>
              </a:rPr>
              <a:t>______________________</a:t>
            </a:r>
          </a:p>
          <a:p>
            <a:pPr>
              <a:spcAft>
                <a:spcPts val="1200"/>
              </a:spcAft>
              <a:tabLst>
                <a:tab pos="2339975" algn="r"/>
              </a:tabLst>
            </a:pPr>
            <a:r>
              <a:rPr lang="en-US" altLang="en-US" sz="1000" dirty="0">
                <a:latin typeface="Arial" panose="020B0604020202020204" pitchFamily="34" charset="0"/>
                <a:cs typeface="Arial" panose="020B0604020202020204" pitchFamily="34" charset="0"/>
              </a:rPr>
              <a:t>Date of Birth: _________________</a:t>
            </a:r>
          </a:p>
          <a:p>
            <a:pPr>
              <a:spcAft>
                <a:spcPts val="1200"/>
              </a:spcAft>
              <a:tabLst>
                <a:tab pos="2339975" algn="r"/>
              </a:tabLst>
            </a:pPr>
            <a:r>
              <a:rPr lang="en-US" altLang="en-US" sz="1000" dirty="0">
                <a:latin typeface="Arial" panose="020B0604020202020204" pitchFamily="34" charset="0"/>
                <a:cs typeface="Arial" panose="020B0604020202020204" pitchFamily="34" charset="0"/>
              </a:rPr>
              <a:t>Shirt Size</a:t>
            </a:r>
            <a:r>
              <a:rPr lang="en-US" altLang="en-US" sz="950" dirty="0">
                <a:latin typeface="Arial" panose="020B0604020202020204" pitchFamily="34" charset="0"/>
                <a:cs typeface="Arial" panose="020B0604020202020204" pitchFamily="34" charset="0"/>
              </a:rPr>
              <a:t> </a:t>
            </a:r>
            <a:r>
              <a:rPr lang="en-US" altLang="en-US" sz="920" dirty="0">
                <a:latin typeface="Arial" panose="020B0604020202020204" pitchFamily="34" charset="0"/>
                <a:cs typeface="Arial" panose="020B0604020202020204" pitchFamily="34" charset="0"/>
              </a:rPr>
              <a:t>(Y XS – Adult M</a:t>
            </a:r>
            <a:r>
              <a:rPr lang="en-US" altLang="en-US" sz="920" dirty="0" smtClean="0">
                <a:latin typeface="Arial" panose="020B0604020202020204" pitchFamily="34" charset="0"/>
                <a:cs typeface="Arial" panose="020B0604020202020204" pitchFamily="34" charset="0"/>
              </a:rPr>
              <a:t>): </a:t>
            </a:r>
            <a:r>
              <a:rPr lang="en-US" altLang="en-US" sz="1000" dirty="0">
                <a:latin typeface="Arial" panose="020B0604020202020204" pitchFamily="34" charset="0"/>
                <a:cs typeface="Arial" panose="020B0604020202020204" pitchFamily="34" charset="0"/>
              </a:rPr>
              <a:t>_______</a:t>
            </a:r>
          </a:p>
          <a:p>
            <a:pPr>
              <a:spcAft>
                <a:spcPts val="1200"/>
              </a:spcAft>
              <a:tabLst>
                <a:tab pos="2339975" algn="r"/>
              </a:tabLst>
            </a:pPr>
            <a:r>
              <a:rPr lang="en-US" altLang="en-US" sz="1000" dirty="0">
                <a:latin typeface="Arial" panose="020B0604020202020204" pitchFamily="34" charset="0"/>
                <a:cs typeface="Arial" panose="020B0604020202020204" pitchFamily="34" charset="0"/>
              </a:rPr>
              <a:t># of Shirts** __________</a:t>
            </a:r>
          </a:p>
          <a:p>
            <a:pPr>
              <a:spcAft>
                <a:spcPts val="1200"/>
              </a:spcAft>
              <a:tabLst>
                <a:tab pos="2339975" algn="r"/>
              </a:tabLst>
            </a:pPr>
            <a:endParaRPr lang="en-US" altLang="en-US" sz="1000" dirty="0">
              <a:latin typeface="Arial" panose="020B0604020202020204" pitchFamily="34" charset="0"/>
              <a:cs typeface="Arial" panose="020B0604020202020204" pitchFamily="34" charset="0"/>
            </a:endParaRPr>
          </a:p>
        </p:txBody>
      </p:sp>
      <p:sp>
        <p:nvSpPr>
          <p:cNvPr id="36" name="Rounded Rectangle 9">
            <a:extLst>
              <a:ext uri="{FF2B5EF4-FFF2-40B4-BE49-F238E27FC236}">
                <a16:creationId xmlns:a16="http://schemas.microsoft.com/office/drawing/2014/main" id="{04867D3C-6FA1-4846-83C7-A82B670766EE}"/>
              </a:ext>
            </a:extLst>
          </p:cNvPr>
          <p:cNvSpPr/>
          <p:nvPr/>
        </p:nvSpPr>
        <p:spPr bwMode="auto">
          <a:xfrm>
            <a:off x="4343400" y="990600"/>
            <a:ext cx="2082494" cy="361950"/>
          </a:xfrm>
          <a:prstGeom prst="roundRect">
            <a:avLst/>
          </a:prstGeom>
          <a:noFill/>
          <a:ln w="9525" cap="flat" cmpd="sng" algn="ctr">
            <a:noFill/>
            <a:prstDash val="solid"/>
            <a:round/>
            <a:headEnd type="none" w="med" len="med"/>
            <a:tailEnd type="none" w="med" len="med"/>
          </a:ln>
          <a:effectLst/>
        </p:spPr>
        <p:txBody>
          <a:bodyPr lIns="86493" tIns="43247" rIns="86493" bIns="43247"/>
          <a:lstStyle/>
          <a:p>
            <a:r>
              <a:rPr lang="en-US" altLang="en-US" sz="1600" b="1" dirty="0">
                <a:solidFill>
                  <a:srgbClr val="075681"/>
                </a:solidFill>
                <a:latin typeface="Arial" panose="020B0604020202020204" pitchFamily="34" charset="0"/>
                <a:cs typeface="Arial" panose="020B0604020202020204" pitchFamily="34" charset="0"/>
              </a:rPr>
              <a:t>Tuition &amp; Fees*</a:t>
            </a:r>
          </a:p>
          <a:p>
            <a:endParaRPr lang="en-US" altLang="en-US" sz="1600" b="1" dirty="0">
              <a:solidFill>
                <a:srgbClr val="075681"/>
              </a:solidFill>
              <a:latin typeface="Arial" panose="020B0604020202020204" pitchFamily="34" charset="0"/>
              <a:cs typeface="Arial" panose="020B0604020202020204" pitchFamily="34" charset="0"/>
            </a:endParaRPr>
          </a:p>
        </p:txBody>
      </p:sp>
      <p:sp>
        <p:nvSpPr>
          <p:cNvPr id="37" name="Rounded Rectangle 10">
            <a:extLst>
              <a:ext uri="{FF2B5EF4-FFF2-40B4-BE49-F238E27FC236}">
                <a16:creationId xmlns:a16="http://schemas.microsoft.com/office/drawing/2014/main" id="{A5A39901-C4A9-48EB-B5A0-316A05181BFB}"/>
              </a:ext>
            </a:extLst>
          </p:cNvPr>
          <p:cNvSpPr/>
          <p:nvPr/>
        </p:nvSpPr>
        <p:spPr bwMode="auto">
          <a:xfrm>
            <a:off x="381000" y="4572000"/>
            <a:ext cx="2367635" cy="361950"/>
          </a:xfrm>
          <a:prstGeom prst="roundRect">
            <a:avLst/>
          </a:prstGeom>
          <a:noFill/>
          <a:ln w="9525" cap="flat" cmpd="sng" algn="ctr">
            <a:noFill/>
            <a:prstDash val="solid"/>
            <a:round/>
            <a:headEnd type="none" w="med" len="med"/>
            <a:tailEnd type="none" w="med" len="med"/>
          </a:ln>
          <a:effectLst/>
        </p:spPr>
        <p:txBody>
          <a:bodyPr lIns="86493" tIns="43247" rIns="86493" bIns="43247"/>
          <a:lstStyle/>
          <a:p>
            <a:r>
              <a:rPr lang="en-US" altLang="en-US" sz="1600" b="1" dirty="0">
                <a:solidFill>
                  <a:srgbClr val="075681"/>
                </a:solidFill>
                <a:latin typeface="Arial" panose="020B0604020202020204" pitchFamily="34" charset="0"/>
                <a:cs typeface="Arial" panose="020B0604020202020204" pitchFamily="34" charset="0"/>
              </a:rPr>
              <a:t>Camper </a:t>
            </a:r>
            <a:r>
              <a:rPr lang="en-US" altLang="en-US" sz="1600" b="1" dirty="0" smtClean="0">
                <a:solidFill>
                  <a:srgbClr val="075681"/>
                </a:solidFill>
                <a:latin typeface="Arial" panose="020B0604020202020204" pitchFamily="34" charset="0"/>
                <a:cs typeface="Arial" panose="020B0604020202020204" pitchFamily="34" charset="0"/>
              </a:rPr>
              <a:t>Information</a:t>
            </a:r>
            <a:endParaRPr lang="en-US" altLang="en-US" sz="1600" b="1" dirty="0">
              <a:solidFill>
                <a:srgbClr val="075681"/>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A44630B3-6EE6-427D-B88E-6239A35C4AE6}"/>
              </a:ext>
            </a:extLst>
          </p:cNvPr>
          <p:cNvCxnSpPr>
            <a:cxnSpLocks/>
          </p:cNvCxnSpPr>
          <p:nvPr/>
        </p:nvCxnSpPr>
        <p:spPr>
          <a:xfrm>
            <a:off x="381000" y="1371600"/>
            <a:ext cx="3068257" cy="0"/>
          </a:xfrm>
          <a:prstGeom prst="line">
            <a:avLst/>
          </a:prstGeom>
          <a:ln w="19050">
            <a:solidFill>
              <a:srgbClr val="BA4836"/>
            </a:solidFill>
          </a:ln>
        </p:spPr>
        <p:style>
          <a:lnRef idx="1">
            <a:schemeClr val="accent1"/>
          </a:lnRef>
          <a:fillRef idx="0">
            <a:schemeClr val="accent1"/>
          </a:fillRef>
          <a:effectRef idx="0">
            <a:schemeClr val="accent1"/>
          </a:effectRef>
          <a:fontRef idx="minor">
            <a:schemeClr val="tx1"/>
          </a:fontRef>
        </p:style>
      </p:cxnSp>
      <p:sp>
        <p:nvSpPr>
          <p:cNvPr id="43" name="Rounded Rectangle 25">
            <a:extLst>
              <a:ext uri="{FF2B5EF4-FFF2-40B4-BE49-F238E27FC236}">
                <a16:creationId xmlns:a16="http://schemas.microsoft.com/office/drawing/2014/main" id="{02CD1651-2713-485D-82B4-07322D5C1497}"/>
              </a:ext>
            </a:extLst>
          </p:cNvPr>
          <p:cNvSpPr/>
          <p:nvPr/>
        </p:nvSpPr>
        <p:spPr bwMode="auto">
          <a:xfrm>
            <a:off x="304800" y="990600"/>
            <a:ext cx="3521049" cy="347235"/>
          </a:xfrm>
          <a:prstGeom prst="roundRect">
            <a:avLst/>
          </a:prstGeom>
          <a:noFill/>
          <a:ln w="9525" cap="flat" cmpd="sng" algn="ctr">
            <a:noFill/>
            <a:prstDash val="solid"/>
            <a:round/>
            <a:headEnd type="none" w="med" len="med"/>
            <a:tailEnd type="none" w="med" len="med"/>
          </a:ln>
          <a:effectLst/>
        </p:spPr>
        <p:txBody>
          <a:bodyPr lIns="86493" tIns="43247" rIns="86493" bIns="43247"/>
          <a:lstStyle/>
          <a:p>
            <a:pPr>
              <a:tabLst>
                <a:tab pos="3603625" algn="l"/>
              </a:tabLst>
            </a:pPr>
            <a:r>
              <a:rPr lang="en-US" sz="1600" b="1" dirty="0">
                <a:solidFill>
                  <a:srgbClr val="075681"/>
                </a:solidFill>
                <a:latin typeface="Arial" panose="020B0604020202020204" pitchFamily="34" charset="0"/>
                <a:cs typeface="Arial" panose="020B0604020202020204" pitchFamily="34" charset="0"/>
              </a:rPr>
              <a:t>Select Camp Weeks </a:t>
            </a:r>
            <a:r>
              <a:rPr lang="en-US" altLang="en-US" sz="1000" dirty="0">
                <a:latin typeface="Arial" panose="020B0604020202020204" pitchFamily="34" charset="0"/>
                <a:cs typeface="Arial" panose="020B0604020202020204" pitchFamily="34" charset="0"/>
              </a:rPr>
              <a:t>(no camp on July 4)</a:t>
            </a:r>
          </a:p>
          <a:p>
            <a:pPr>
              <a:tabLst>
                <a:tab pos="3603625" algn="l"/>
              </a:tabLst>
            </a:pPr>
            <a:endParaRPr lang="en-US" sz="1600" b="1" dirty="0">
              <a:solidFill>
                <a:srgbClr val="333333"/>
              </a:solidFill>
              <a:latin typeface="Arial" panose="020B0604020202020204" pitchFamily="34" charset="0"/>
              <a:cs typeface="Arial" panose="020B0604020202020204" pitchFamily="34" charset="0"/>
            </a:endParaRPr>
          </a:p>
        </p:txBody>
      </p:sp>
      <p:sp>
        <p:nvSpPr>
          <p:cNvPr id="45" name="Text Box 24">
            <a:extLst>
              <a:ext uri="{FF2B5EF4-FFF2-40B4-BE49-F238E27FC236}">
                <a16:creationId xmlns:a16="http://schemas.microsoft.com/office/drawing/2014/main" id="{A3DF3E0D-15EF-4E86-BC38-0625A176D5F3}"/>
              </a:ext>
            </a:extLst>
          </p:cNvPr>
          <p:cNvSpPr txBox="1">
            <a:spLocks noChangeArrowheads="1"/>
          </p:cNvSpPr>
          <p:nvPr/>
        </p:nvSpPr>
        <p:spPr bwMode="auto">
          <a:xfrm>
            <a:off x="914400" y="1600200"/>
            <a:ext cx="2612209" cy="3470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4597" tIns="34597" rIns="34597" bIns="34597"/>
          <a:lstStyle>
            <a:lvl1pPr>
              <a:tabLst>
                <a:tab pos="431800" algn="l"/>
                <a:tab pos="647700" algn="l"/>
                <a:tab pos="863600" algn="l"/>
                <a:tab pos="1081088" algn="l"/>
                <a:tab pos="1296988" algn="l"/>
                <a:tab pos="1512888" algn="l"/>
                <a:tab pos="1728788" algn="l"/>
              </a:tabLst>
              <a:defRPr sz="3200">
                <a:solidFill>
                  <a:schemeClr val="tx1"/>
                </a:solidFill>
                <a:latin typeface="Calibri" pitchFamily="34" charset="0"/>
              </a:defRPr>
            </a:lvl1pPr>
            <a:lvl2pPr>
              <a:tabLst>
                <a:tab pos="431800" algn="l"/>
                <a:tab pos="647700" algn="l"/>
                <a:tab pos="863600" algn="l"/>
                <a:tab pos="1081088" algn="l"/>
                <a:tab pos="1296988" algn="l"/>
                <a:tab pos="1512888" algn="l"/>
                <a:tab pos="1728788" algn="l"/>
              </a:tabLst>
              <a:defRPr sz="2800">
                <a:solidFill>
                  <a:schemeClr val="tx1"/>
                </a:solidFill>
                <a:latin typeface="Calibri" pitchFamily="34" charset="0"/>
              </a:defRPr>
            </a:lvl2pPr>
            <a:lvl3pPr>
              <a:tabLst>
                <a:tab pos="431800" algn="l"/>
                <a:tab pos="647700" algn="l"/>
                <a:tab pos="863600" algn="l"/>
                <a:tab pos="1081088" algn="l"/>
                <a:tab pos="1296988" algn="l"/>
                <a:tab pos="1512888" algn="l"/>
                <a:tab pos="1728788" algn="l"/>
              </a:tabLst>
              <a:defRPr sz="2400">
                <a:solidFill>
                  <a:schemeClr val="tx1"/>
                </a:solidFill>
                <a:latin typeface="Calibri" pitchFamily="34" charset="0"/>
              </a:defRPr>
            </a:lvl3pPr>
            <a:lvl4pP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4pPr>
            <a:lvl5pP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5pPr>
            <a:lvl6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6pPr>
            <a:lvl7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7pPr>
            <a:lvl8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8pPr>
            <a:lvl9pPr eaLnBrk="0" fontAlgn="base" hangingPunct="0">
              <a:spcAft>
                <a:spcPct val="0"/>
              </a:spcAft>
              <a:buChar char="»"/>
              <a:tabLst>
                <a:tab pos="431800" algn="l"/>
                <a:tab pos="647700" algn="l"/>
                <a:tab pos="863600" algn="l"/>
                <a:tab pos="1081088" algn="l"/>
                <a:tab pos="1296988" algn="l"/>
                <a:tab pos="1512888" algn="l"/>
                <a:tab pos="1728788" algn="l"/>
              </a:tabLst>
              <a:defRPr sz="2000">
                <a:solidFill>
                  <a:schemeClr val="tx1"/>
                </a:solidFill>
                <a:latin typeface="Calibri" pitchFamily="34" charset="0"/>
              </a:defRPr>
            </a:lvl9pPr>
          </a:lstStyle>
          <a:p>
            <a:pPr>
              <a:spcAft>
                <a:spcPts val="800"/>
              </a:spcAft>
              <a:tabLst>
                <a:tab pos="798513" algn="l"/>
              </a:tabLst>
            </a:pPr>
            <a:r>
              <a:rPr lang="en-US" altLang="en-US" sz="1400" b="1" dirty="0" smtClean="0">
                <a:latin typeface="Arial" panose="020B0604020202020204" pitchFamily="34" charset="0"/>
                <a:cs typeface="Arial" panose="020B0604020202020204" pitchFamily="34" charset="0"/>
              </a:rPr>
              <a:t>Week </a:t>
            </a:r>
            <a:r>
              <a:rPr lang="en-US" altLang="en-US" sz="1400" b="1" dirty="0">
                <a:latin typeface="Arial" panose="020B0604020202020204" pitchFamily="34" charset="0"/>
                <a:cs typeface="Arial" panose="020B0604020202020204" pitchFamily="34" charset="0"/>
              </a:rPr>
              <a:t>1	</a:t>
            </a:r>
            <a:r>
              <a:rPr lang="en-US" altLang="en-US" sz="1400" dirty="0">
                <a:latin typeface="Arial" panose="020B0604020202020204" pitchFamily="34" charset="0"/>
                <a:cs typeface="Arial" panose="020B0604020202020204" pitchFamily="34" charset="0"/>
              </a:rPr>
              <a:t>June 25 – 29</a:t>
            </a:r>
            <a:endParaRPr lang="en-US" altLang="en-US" sz="1400" dirty="0">
              <a:solidFill>
                <a:srgbClr val="FF0000"/>
              </a:solidFill>
              <a:latin typeface="Arial" panose="020B0604020202020204" pitchFamily="34" charset="0"/>
              <a:cs typeface="Arial" panose="020B0604020202020204" pitchFamily="34" charset="0"/>
            </a:endParaRPr>
          </a:p>
          <a:p>
            <a:pPr>
              <a:spcAft>
                <a:spcPts val="800"/>
              </a:spcAft>
              <a:tabLst>
                <a:tab pos="798513" algn="l"/>
              </a:tabLst>
            </a:pPr>
            <a:r>
              <a:rPr lang="en-US" altLang="en-US" sz="1400" b="1" dirty="0">
                <a:latin typeface="Arial" panose="020B0604020202020204" pitchFamily="34" charset="0"/>
                <a:cs typeface="Arial" panose="020B0604020202020204" pitchFamily="34" charset="0"/>
              </a:rPr>
              <a:t>Week 2	</a:t>
            </a:r>
            <a:r>
              <a:rPr lang="en-US" altLang="en-US" sz="1400" dirty="0">
                <a:latin typeface="Arial" panose="020B0604020202020204" pitchFamily="34" charset="0"/>
                <a:cs typeface="Arial" panose="020B0604020202020204" pitchFamily="34" charset="0"/>
              </a:rPr>
              <a:t>July 2 – 6</a:t>
            </a:r>
          </a:p>
          <a:p>
            <a:pPr>
              <a:spcAft>
                <a:spcPts val="800"/>
              </a:spcAft>
              <a:tabLst>
                <a:tab pos="798513" algn="l"/>
              </a:tabLst>
            </a:pPr>
            <a:r>
              <a:rPr lang="en-US" altLang="en-US" sz="1400" b="1" dirty="0">
                <a:latin typeface="Arial" panose="020B0604020202020204" pitchFamily="34" charset="0"/>
                <a:cs typeface="Arial" panose="020B0604020202020204" pitchFamily="34" charset="0"/>
              </a:rPr>
              <a:t>Week 3	</a:t>
            </a:r>
            <a:r>
              <a:rPr lang="en-US" altLang="en-US" sz="1400" dirty="0">
                <a:latin typeface="Arial" panose="020B0604020202020204" pitchFamily="34" charset="0"/>
                <a:cs typeface="Arial" panose="020B0604020202020204" pitchFamily="34" charset="0"/>
              </a:rPr>
              <a:t>July 9 – 13</a:t>
            </a:r>
          </a:p>
          <a:p>
            <a:pPr>
              <a:spcAft>
                <a:spcPts val="800"/>
              </a:spcAft>
              <a:tabLst>
                <a:tab pos="798513" algn="l"/>
              </a:tabLst>
            </a:pPr>
            <a:r>
              <a:rPr lang="en-US" altLang="en-US" sz="1400" b="1" dirty="0">
                <a:latin typeface="Arial" panose="020B0604020202020204" pitchFamily="34" charset="0"/>
                <a:cs typeface="Arial" panose="020B0604020202020204" pitchFamily="34" charset="0"/>
              </a:rPr>
              <a:t>Week 4	</a:t>
            </a:r>
            <a:r>
              <a:rPr lang="en-US" altLang="en-US" sz="1400" dirty="0">
                <a:latin typeface="Arial" panose="020B0604020202020204" pitchFamily="34" charset="0"/>
                <a:cs typeface="Arial" panose="020B0604020202020204" pitchFamily="34" charset="0"/>
              </a:rPr>
              <a:t>July 16 – 20</a:t>
            </a:r>
          </a:p>
          <a:p>
            <a:pPr>
              <a:spcAft>
                <a:spcPts val="800"/>
              </a:spcAft>
              <a:tabLst>
                <a:tab pos="798513" algn="l"/>
              </a:tabLst>
            </a:pPr>
            <a:r>
              <a:rPr lang="en-US" altLang="en-US" sz="1400" b="1" dirty="0">
                <a:latin typeface="Arial" panose="020B0604020202020204" pitchFamily="34" charset="0"/>
                <a:cs typeface="Arial" panose="020B0604020202020204" pitchFamily="34" charset="0"/>
              </a:rPr>
              <a:t>Week 5	</a:t>
            </a:r>
            <a:r>
              <a:rPr lang="en-US" altLang="en-US" sz="1400" dirty="0">
                <a:latin typeface="Arial" panose="020B0604020202020204" pitchFamily="34" charset="0"/>
                <a:cs typeface="Arial" panose="020B0604020202020204" pitchFamily="34" charset="0"/>
              </a:rPr>
              <a:t>July 23 – 27</a:t>
            </a:r>
          </a:p>
          <a:p>
            <a:pPr>
              <a:spcAft>
                <a:spcPts val="800"/>
              </a:spcAft>
              <a:tabLst>
                <a:tab pos="798513" algn="l"/>
              </a:tabLst>
            </a:pPr>
            <a:r>
              <a:rPr lang="en-US" altLang="en-US" sz="1400" b="1" dirty="0">
                <a:latin typeface="Arial" panose="020B0604020202020204" pitchFamily="34" charset="0"/>
                <a:cs typeface="Arial" panose="020B0604020202020204" pitchFamily="34" charset="0"/>
              </a:rPr>
              <a:t>Week 6	</a:t>
            </a:r>
            <a:r>
              <a:rPr lang="en-US" altLang="en-US" sz="1400" dirty="0">
                <a:latin typeface="Arial" panose="020B0604020202020204" pitchFamily="34" charset="0"/>
                <a:cs typeface="Arial" panose="020B0604020202020204" pitchFamily="34" charset="0"/>
              </a:rPr>
              <a:t>July 30 – </a:t>
            </a:r>
            <a:r>
              <a:rPr lang="en-US" altLang="en-US" sz="1400" dirty="0" smtClean="0">
                <a:latin typeface="Arial" panose="020B0604020202020204" pitchFamily="34" charset="0"/>
                <a:cs typeface="Arial" panose="020B0604020202020204" pitchFamily="34" charset="0"/>
              </a:rPr>
              <a:t>August </a:t>
            </a:r>
            <a:r>
              <a:rPr lang="en-US" altLang="en-US" sz="1400" dirty="0">
                <a:latin typeface="Arial" panose="020B0604020202020204" pitchFamily="34" charset="0"/>
                <a:cs typeface="Arial" panose="020B0604020202020204" pitchFamily="34" charset="0"/>
              </a:rPr>
              <a:t>3 </a:t>
            </a:r>
          </a:p>
          <a:p>
            <a:pPr>
              <a:spcAft>
                <a:spcPts val="800"/>
              </a:spcAft>
              <a:tabLst>
                <a:tab pos="798513" algn="l"/>
              </a:tabLst>
            </a:pPr>
            <a:r>
              <a:rPr lang="en-US" altLang="en-US" sz="1400" b="1" dirty="0">
                <a:latin typeface="Arial" panose="020B0604020202020204" pitchFamily="34" charset="0"/>
                <a:cs typeface="Arial" panose="020B0604020202020204" pitchFamily="34" charset="0"/>
              </a:rPr>
              <a:t>Week </a:t>
            </a:r>
            <a:r>
              <a:rPr lang="en-US" altLang="en-US" sz="1400" b="1" dirty="0" smtClean="0">
                <a:latin typeface="Arial" panose="020B0604020202020204" pitchFamily="34" charset="0"/>
                <a:cs typeface="Arial" panose="020B0604020202020204" pitchFamily="34" charset="0"/>
              </a:rPr>
              <a:t>7</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August 6 – 10</a:t>
            </a:r>
          </a:p>
          <a:p>
            <a:pPr>
              <a:spcAft>
                <a:spcPts val="800"/>
              </a:spcAft>
              <a:tabLst>
                <a:tab pos="798513" algn="l"/>
              </a:tabLst>
            </a:pPr>
            <a:r>
              <a:rPr lang="en-US" altLang="en-US" sz="1400" b="1" dirty="0">
                <a:latin typeface="Arial" panose="020B0604020202020204" pitchFamily="34" charset="0"/>
                <a:cs typeface="Arial" panose="020B0604020202020204" pitchFamily="34" charset="0"/>
              </a:rPr>
              <a:t>Week </a:t>
            </a:r>
            <a:r>
              <a:rPr lang="en-US" altLang="en-US" sz="1400" b="1" dirty="0" smtClean="0">
                <a:latin typeface="Arial" panose="020B0604020202020204" pitchFamily="34" charset="0"/>
                <a:cs typeface="Arial" panose="020B0604020202020204" pitchFamily="34" charset="0"/>
              </a:rPr>
              <a:t>8</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August 13 – 17 </a:t>
            </a:r>
          </a:p>
          <a:p>
            <a:pPr>
              <a:spcAft>
                <a:spcPts val="800"/>
              </a:spcAft>
              <a:tabLst>
                <a:tab pos="798513" algn="l"/>
              </a:tabLst>
            </a:pPr>
            <a:r>
              <a:rPr lang="en-US" altLang="en-US" sz="1400" b="1" dirty="0">
                <a:latin typeface="Arial" panose="020B0604020202020204" pitchFamily="34" charset="0"/>
                <a:cs typeface="Arial" panose="020B0604020202020204" pitchFamily="34" charset="0"/>
              </a:rPr>
              <a:t>Week 9	</a:t>
            </a:r>
            <a:r>
              <a:rPr lang="en-US" altLang="en-US" sz="1400" dirty="0">
                <a:latin typeface="Arial" panose="020B0604020202020204" pitchFamily="34" charset="0"/>
                <a:cs typeface="Arial" panose="020B0604020202020204" pitchFamily="34" charset="0"/>
              </a:rPr>
              <a:t>August 20 – 24  </a:t>
            </a:r>
            <a:endParaRPr lang="en-US" altLang="en-US" sz="1400" dirty="0" smtClean="0">
              <a:latin typeface="Arial" panose="020B0604020202020204" pitchFamily="34" charset="0"/>
              <a:cs typeface="Arial" panose="020B0604020202020204" pitchFamily="34" charset="0"/>
            </a:endParaRPr>
          </a:p>
          <a:p>
            <a:pPr>
              <a:spcAft>
                <a:spcPts val="800"/>
              </a:spcAft>
              <a:tabLst>
                <a:tab pos="798513" algn="l"/>
              </a:tabLst>
            </a:pPr>
            <a:endParaRPr lang="en-US" altLang="en-US" sz="1200" dirty="0">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18F1DF34-239E-484C-B8FA-6CE52F169C68}"/>
              </a:ext>
            </a:extLst>
          </p:cNvPr>
          <p:cNvSpPr/>
          <p:nvPr/>
        </p:nvSpPr>
        <p:spPr>
          <a:xfrm>
            <a:off x="500630" y="1964437"/>
            <a:ext cx="219496" cy="210237"/>
          </a:xfrm>
          <a:prstGeom prst="rect">
            <a:avLst/>
          </a:prstGeom>
          <a:noFill/>
          <a:ln w="12700">
            <a:solidFill>
              <a:srgbClr val="3A8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154CA9A8-31D2-43CB-9C10-744B24C5C35F}"/>
              </a:ext>
            </a:extLst>
          </p:cNvPr>
          <p:cNvSpPr/>
          <p:nvPr/>
        </p:nvSpPr>
        <p:spPr>
          <a:xfrm>
            <a:off x="500630" y="2279358"/>
            <a:ext cx="219496" cy="210237"/>
          </a:xfrm>
          <a:prstGeom prst="rect">
            <a:avLst/>
          </a:prstGeom>
          <a:noFill/>
          <a:ln w="12700">
            <a:solidFill>
              <a:srgbClr val="3A8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47">
            <a:extLst>
              <a:ext uri="{FF2B5EF4-FFF2-40B4-BE49-F238E27FC236}">
                <a16:creationId xmlns:a16="http://schemas.microsoft.com/office/drawing/2014/main" id="{01747D33-D31A-44A6-ABFC-2F801143439F}"/>
              </a:ext>
            </a:extLst>
          </p:cNvPr>
          <p:cNvSpPr/>
          <p:nvPr/>
        </p:nvSpPr>
        <p:spPr>
          <a:xfrm>
            <a:off x="500630" y="2594279"/>
            <a:ext cx="219496" cy="210237"/>
          </a:xfrm>
          <a:prstGeom prst="rect">
            <a:avLst/>
          </a:prstGeom>
          <a:noFill/>
          <a:ln w="12700">
            <a:solidFill>
              <a:srgbClr val="3A8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DA4332BA-CAEA-46C0-9706-C0B0AAB31787}"/>
              </a:ext>
            </a:extLst>
          </p:cNvPr>
          <p:cNvSpPr/>
          <p:nvPr/>
        </p:nvSpPr>
        <p:spPr>
          <a:xfrm>
            <a:off x="500630" y="2909200"/>
            <a:ext cx="219496" cy="210237"/>
          </a:xfrm>
          <a:prstGeom prst="rect">
            <a:avLst/>
          </a:prstGeom>
          <a:noFill/>
          <a:ln w="12700">
            <a:solidFill>
              <a:srgbClr val="3A8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39AF2634-389F-45A2-B6AD-A746D2D6AE40}"/>
              </a:ext>
            </a:extLst>
          </p:cNvPr>
          <p:cNvSpPr/>
          <p:nvPr/>
        </p:nvSpPr>
        <p:spPr>
          <a:xfrm>
            <a:off x="500630" y="3224121"/>
            <a:ext cx="219496" cy="210237"/>
          </a:xfrm>
          <a:prstGeom prst="rect">
            <a:avLst/>
          </a:prstGeom>
          <a:noFill/>
          <a:ln w="12700">
            <a:solidFill>
              <a:srgbClr val="3A8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0F8DB607-A550-4B25-91B6-61FD595D1399}"/>
              </a:ext>
            </a:extLst>
          </p:cNvPr>
          <p:cNvSpPr/>
          <p:nvPr/>
        </p:nvSpPr>
        <p:spPr>
          <a:xfrm>
            <a:off x="500630" y="3539042"/>
            <a:ext cx="219496" cy="210237"/>
          </a:xfrm>
          <a:prstGeom prst="rect">
            <a:avLst/>
          </a:prstGeom>
          <a:noFill/>
          <a:ln w="12700">
            <a:solidFill>
              <a:srgbClr val="3A8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CF7A954D-71D5-4337-A097-4979AF8BE82C}"/>
              </a:ext>
            </a:extLst>
          </p:cNvPr>
          <p:cNvSpPr/>
          <p:nvPr/>
        </p:nvSpPr>
        <p:spPr>
          <a:xfrm>
            <a:off x="500630" y="3853963"/>
            <a:ext cx="219496" cy="210237"/>
          </a:xfrm>
          <a:prstGeom prst="rect">
            <a:avLst/>
          </a:prstGeom>
          <a:noFill/>
          <a:ln w="12700">
            <a:solidFill>
              <a:srgbClr val="3A8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AB26E6CE-863E-4788-A92B-578DFB806EE6}"/>
              </a:ext>
            </a:extLst>
          </p:cNvPr>
          <p:cNvSpPr/>
          <p:nvPr/>
        </p:nvSpPr>
        <p:spPr>
          <a:xfrm>
            <a:off x="500630" y="4168884"/>
            <a:ext cx="219496" cy="210237"/>
          </a:xfrm>
          <a:prstGeom prst="rect">
            <a:avLst/>
          </a:prstGeom>
          <a:noFill/>
          <a:ln w="12700">
            <a:solidFill>
              <a:srgbClr val="3A8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6403F6E5-232A-4E8A-84B1-482E76D4750A}"/>
              </a:ext>
            </a:extLst>
          </p:cNvPr>
          <p:cNvSpPr/>
          <p:nvPr/>
        </p:nvSpPr>
        <p:spPr>
          <a:xfrm>
            <a:off x="533400" y="1676400"/>
            <a:ext cx="219496" cy="210237"/>
          </a:xfrm>
          <a:prstGeom prst="rect">
            <a:avLst/>
          </a:prstGeom>
          <a:noFill/>
          <a:ln w="12700">
            <a:solidFill>
              <a:srgbClr val="3A8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61" name="Straight Connector 60">
            <a:extLst>
              <a:ext uri="{FF2B5EF4-FFF2-40B4-BE49-F238E27FC236}">
                <a16:creationId xmlns:a16="http://schemas.microsoft.com/office/drawing/2014/main" id="{A44630B3-6EE6-427D-B88E-6239A35C4AE6}"/>
              </a:ext>
            </a:extLst>
          </p:cNvPr>
          <p:cNvCxnSpPr>
            <a:cxnSpLocks/>
          </p:cNvCxnSpPr>
          <p:nvPr/>
        </p:nvCxnSpPr>
        <p:spPr>
          <a:xfrm>
            <a:off x="4419600" y="1371600"/>
            <a:ext cx="4225950" cy="0"/>
          </a:xfrm>
          <a:prstGeom prst="line">
            <a:avLst/>
          </a:prstGeom>
          <a:ln w="19050">
            <a:solidFill>
              <a:srgbClr val="E8741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216710"/>
            <a:ext cx="4764647" cy="677108"/>
          </a:xfrm>
          <a:prstGeom prst="rect">
            <a:avLst/>
          </a:prstGeom>
        </p:spPr>
        <p:txBody>
          <a:bodyPr wrap="square">
            <a:spAutoFit/>
          </a:bodyPr>
          <a:lstStyle/>
          <a:p>
            <a:pPr>
              <a:spcAft>
                <a:spcPts val="600"/>
              </a:spcAft>
              <a:tabLst>
                <a:tab pos="2339975" algn="r"/>
              </a:tabLst>
            </a:pPr>
            <a:r>
              <a:rPr lang="en-US" altLang="en-US" sz="1100" b="1" dirty="0">
                <a:latin typeface="Arial" panose="020B0604020202020204" pitchFamily="34" charset="0"/>
                <a:cs typeface="Arial" panose="020B0604020202020204" pitchFamily="34" charset="0"/>
              </a:rPr>
              <a:t>**Each camper receives one t-shirt with camp registration. </a:t>
            </a:r>
            <a:r>
              <a:rPr lang="en-US" altLang="en-US" sz="1100" b="1" dirty="0" smtClean="0">
                <a:latin typeface="Arial" panose="020B0604020202020204" pitchFamily="34" charset="0"/>
                <a:cs typeface="Arial" panose="020B0604020202020204" pitchFamily="34" charset="0"/>
              </a:rPr>
              <a:t>  Additional </a:t>
            </a:r>
            <a:r>
              <a:rPr lang="en-US" altLang="en-US" sz="1100" b="1" dirty="0">
                <a:latin typeface="Arial" panose="020B0604020202020204" pitchFamily="34" charset="0"/>
                <a:cs typeface="Arial" panose="020B0604020202020204" pitchFamily="34" charset="0"/>
              </a:rPr>
              <a:t>shirts are available for $15 each.</a:t>
            </a:r>
          </a:p>
          <a:p>
            <a:pPr>
              <a:spcAft>
                <a:spcPts val="600"/>
              </a:spcAft>
              <a:tabLst>
                <a:tab pos="2339975" algn="r"/>
              </a:tabLst>
            </a:pPr>
            <a:endParaRPr lang="en-US" altLang="en-US" sz="1100" dirty="0">
              <a:latin typeface="Arial" panose="020B0604020202020204" pitchFamily="34" charset="0"/>
              <a:cs typeface="Arial" panose="020B0604020202020204" pitchFamily="34" charset="0"/>
            </a:endParaRPr>
          </a:p>
        </p:txBody>
      </p:sp>
      <p:cxnSp>
        <p:nvCxnSpPr>
          <p:cNvPr id="67" name="Straight Connector 66">
            <a:extLst>
              <a:ext uri="{FF2B5EF4-FFF2-40B4-BE49-F238E27FC236}">
                <a16:creationId xmlns:a16="http://schemas.microsoft.com/office/drawing/2014/main" id="{2B3E68B0-28D7-4F0A-89DB-162D4352591B}"/>
              </a:ext>
            </a:extLst>
          </p:cNvPr>
          <p:cNvCxnSpPr>
            <a:cxnSpLocks/>
          </p:cNvCxnSpPr>
          <p:nvPr/>
        </p:nvCxnSpPr>
        <p:spPr>
          <a:xfrm>
            <a:off x="152400" y="4953000"/>
            <a:ext cx="3733800" cy="0"/>
          </a:xfrm>
          <a:prstGeom prst="line">
            <a:avLst/>
          </a:prstGeom>
          <a:ln w="19050">
            <a:solidFill>
              <a:srgbClr val="E87414"/>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67200" y="3124200"/>
            <a:ext cx="4648200" cy="3062377"/>
          </a:xfrm>
          <a:prstGeom prst="rect">
            <a:avLst/>
          </a:prstGeom>
          <a:noFill/>
          <a:ln w="19050">
            <a:solidFill>
              <a:schemeClr val="tx1"/>
            </a:solidFill>
          </a:ln>
        </p:spPr>
        <p:txBody>
          <a:bodyPr wrap="square" rtlCol="0">
            <a:spAutoFit/>
          </a:bodyPr>
          <a:lstStyle/>
          <a:p>
            <a:r>
              <a:rPr lang="en-US" altLang="en-US" sz="1000" b="1" dirty="0" smtClean="0">
                <a:latin typeface="Arial"/>
                <a:cs typeface="Arial"/>
              </a:rPr>
              <a:t>Payment </a:t>
            </a:r>
            <a:r>
              <a:rPr lang="en-US" altLang="en-US" sz="1000" b="1" dirty="0">
                <a:latin typeface="Arial"/>
                <a:cs typeface="Arial"/>
              </a:rPr>
              <a:t>Policy: </a:t>
            </a:r>
            <a:r>
              <a:rPr lang="en-US" altLang="en-US" sz="1000" dirty="0">
                <a:latin typeface="Arial"/>
                <a:cs typeface="Arial"/>
              </a:rPr>
              <a:t>One week’s tuition is due at time of enrollment as a deposit. We will apply the deposit to the final week of camp. Weekly camp fees are due every Monday morning by 9am. We will charge a $25 late fee if payment is not received by 12 pm Tuesday. </a:t>
            </a:r>
          </a:p>
          <a:p>
            <a:endParaRPr lang="en-US" sz="1000" b="1" dirty="0" smtClean="0">
              <a:latin typeface="Arial"/>
              <a:cs typeface="Arial"/>
            </a:endParaRPr>
          </a:p>
          <a:p>
            <a:r>
              <a:rPr lang="en-US" sz="1000" b="1" dirty="0" smtClean="0">
                <a:latin typeface="Arial"/>
                <a:cs typeface="Arial"/>
              </a:rPr>
              <a:t>Schedule Policy:</a:t>
            </a:r>
          </a:p>
          <a:p>
            <a:r>
              <a:rPr lang="en-US" altLang="en-US" sz="1000" dirty="0" smtClean="0">
                <a:latin typeface="Arial"/>
                <a:cs typeface="Arial"/>
              </a:rPr>
              <a:t>Use the chart on the following page to select your child’s weekly summer schedule.  Please indicate the weeks your child will be attending camp as well as any additional activities your are selecting for them. </a:t>
            </a:r>
            <a:r>
              <a:rPr lang="en-US" altLang="en-US" sz="1000" b="1" dirty="0" smtClean="0">
                <a:latin typeface="Arial"/>
                <a:cs typeface="Arial"/>
              </a:rPr>
              <a:t>Two weeks notice MUST be given for a change of schedule otherwise you will be charged accordingly.  </a:t>
            </a:r>
            <a:r>
              <a:rPr lang="en-US" altLang="en-US" sz="1000" dirty="0" smtClean="0">
                <a:latin typeface="Arial"/>
                <a:cs typeface="Arial"/>
              </a:rPr>
              <a:t>For example, if you schedule your child for a week of camp and you do not give two week’s notice of your cancellation, then you will still be charged for that week.  </a:t>
            </a:r>
            <a:endParaRPr lang="en-US" sz="1000" dirty="0">
              <a:latin typeface="Arial"/>
              <a:cs typeface="Arial"/>
            </a:endParaRPr>
          </a:p>
          <a:p>
            <a:endParaRPr lang="en-US" sz="1000" dirty="0">
              <a:latin typeface="Arial"/>
              <a:cs typeface="Arial"/>
            </a:endParaRPr>
          </a:p>
          <a:p>
            <a:r>
              <a:rPr lang="en-US" sz="1100" b="1" dirty="0" smtClean="0">
                <a:latin typeface="Arial"/>
                <a:cs typeface="Arial"/>
              </a:rPr>
              <a:t>*I understand and accept the payment policy &amp; schedule policy.   </a:t>
            </a:r>
          </a:p>
          <a:p>
            <a:endParaRPr lang="en-US" sz="1000" b="1" dirty="0" smtClean="0">
              <a:latin typeface="Arial"/>
              <a:cs typeface="Arial"/>
            </a:endParaRPr>
          </a:p>
          <a:p>
            <a:r>
              <a:rPr lang="en-US" sz="1100" b="1" dirty="0" smtClean="0">
                <a:latin typeface="Arial"/>
                <a:cs typeface="Arial"/>
              </a:rPr>
              <a:t>Parent Signature: _______________________________________</a:t>
            </a:r>
          </a:p>
          <a:p>
            <a:endParaRPr lang="en-US" sz="1100" b="1" dirty="0">
              <a:latin typeface="Arial"/>
              <a:cs typeface="Arial"/>
            </a:endParaRPr>
          </a:p>
          <a:p>
            <a:r>
              <a:rPr lang="en-US" sz="1100" b="1" dirty="0" smtClean="0">
                <a:latin typeface="Arial"/>
                <a:cs typeface="Arial"/>
              </a:rPr>
              <a:t>Date:____________________</a:t>
            </a:r>
            <a:endParaRPr lang="en-US" sz="1100" b="1" dirty="0">
              <a:latin typeface="Arial"/>
              <a:cs typeface="Arial"/>
            </a:endParaRPr>
          </a:p>
        </p:txBody>
      </p:sp>
      <p:graphicFrame>
        <p:nvGraphicFramePr>
          <p:cNvPr id="27" name="Table 26">
            <a:extLst>
              <a:ext uri="{FF2B5EF4-FFF2-40B4-BE49-F238E27FC236}">
                <a16:creationId xmlns:a16="http://schemas.microsoft.com/office/drawing/2014/main" id="{F4C7E09A-0191-4358-81B8-6421087B442A}"/>
              </a:ext>
            </a:extLst>
          </p:cNvPr>
          <p:cNvGraphicFramePr>
            <a:graphicFrameLocks noGrp="1"/>
          </p:cNvGraphicFramePr>
          <p:nvPr>
            <p:extLst>
              <p:ext uri="{D42A27DB-BD31-4B8C-83A1-F6EECF244321}">
                <p14:modId xmlns:p14="http://schemas.microsoft.com/office/powerpoint/2010/main" val="2643877690"/>
              </p:ext>
            </p:extLst>
          </p:nvPr>
        </p:nvGraphicFramePr>
        <p:xfrm>
          <a:off x="4293303" y="1764746"/>
          <a:ext cx="4615705" cy="1221213"/>
        </p:xfrm>
        <a:graphic>
          <a:graphicData uri="http://schemas.openxmlformats.org/drawingml/2006/table">
            <a:tbl>
              <a:tblPr firstRow="1">
                <a:tableStyleId>{912C8C85-51F0-491E-9774-3900AFEF0FD7}</a:tableStyleId>
              </a:tblPr>
              <a:tblGrid>
                <a:gridCol w="1128618">
                  <a:extLst>
                    <a:ext uri="{9D8B030D-6E8A-4147-A177-3AD203B41FA5}">
                      <a16:colId xmlns:a16="http://schemas.microsoft.com/office/drawing/2014/main" val="20000"/>
                    </a:ext>
                  </a:extLst>
                </a:gridCol>
                <a:gridCol w="1359879">
                  <a:extLst>
                    <a:ext uri="{9D8B030D-6E8A-4147-A177-3AD203B41FA5}">
                      <a16:colId xmlns:a16="http://schemas.microsoft.com/office/drawing/2014/main" val="20001"/>
                    </a:ext>
                  </a:extLst>
                </a:gridCol>
                <a:gridCol w="955980">
                  <a:extLst>
                    <a:ext uri="{9D8B030D-6E8A-4147-A177-3AD203B41FA5}">
                      <a16:colId xmlns:a16="http://schemas.microsoft.com/office/drawing/2014/main" val="20002"/>
                    </a:ext>
                  </a:extLst>
                </a:gridCol>
                <a:gridCol w="1171228">
                  <a:extLst>
                    <a:ext uri="{9D8B030D-6E8A-4147-A177-3AD203B41FA5}">
                      <a16:colId xmlns:a16="http://schemas.microsoft.com/office/drawing/2014/main" val="2868373373"/>
                    </a:ext>
                  </a:extLst>
                </a:gridCol>
              </a:tblGrid>
              <a:tr h="3068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50" b="0" kern="1200"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41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50" b="1" kern="1200" baseline="0" dirty="0" smtClean="0">
                          <a:solidFill>
                            <a:schemeClr val="bg1"/>
                          </a:solidFill>
                          <a:effectLst/>
                          <a:latin typeface="Arial" panose="020B0604020202020204" pitchFamily="34" charset="0"/>
                          <a:ea typeface="+mn-ea"/>
                          <a:cs typeface="Arial" panose="020B0604020202020204" pitchFamily="34" charset="0"/>
                        </a:rPr>
                        <a:t>Weekly Cost</a:t>
                      </a:r>
                      <a:endParaRPr lang="en-US" sz="950" b="0" kern="1200" dirty="0">
                        <a:solidFill>
                          <a:schemeClr val="tx1"/>
                        </a:solidFill>
                        <a:effectLst/>
                        <a:latin typeface="Arial" panose="020B0604020202020204" pitchFamily="34" charset="0"/>
                        <a:ea typeface="Times New Roman"/>
                        <a:cs typeface="Arial" panose="020B0604020202020204" pitchFamily="34" charset="0"/>
                      </a:endParaRPr>
                    </a:p>
                  </a:txBody>
                  <a:tcPr marL="18288" marR="1828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41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5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 of  Weeks</a:t>
                      </a:r>
                    </a:p>
                  </a:txBody>
                  <a:tcPr marL="18288" marR="1828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41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50" b="1" kern="1200" baseline="0" dirty="0">
                          <a:solidFill>
                            <a:schemeClr val="bg1"/>
                          </a:solidFill>
                          <a:effectLst/>
                          <a:latin typeface="Arial" panose="020B0604020202020204" pitchFamily="34" charset="0"/>
                          <a:ea typeface="+mn-ea"/>
                          <a:cs typeface="Arial" panose="020B0604020202020204" pitchFamily="34" charset="0"/>
                        </a:rPr>
                        <a:t>Total </a:t>
                      </a:r>
                      <a:r>
                        <a:rPr lang="en-US" sz="950" b="1" kern="1200" baseline="0" dirty="0" smtClean="0">
                          <a:solidFill>
                            <a:schemeClr val="bg1"/>
                          </a:solidFill>
                          <a:effectLst/>
                          <a:latin typeface="Arial" panose="020B0604020202020204" pitchFamily="34" charset="0"/>
                          <a:ea typeface="+mn-ea"/>
                          <a:cs typeface="Arial" panose="020B0604020202020204" pitchFamily="34" charset="0"/>
                        </a:rPr>
                        <a:t> Cost</a:t>
                      </a:r>
                      <a:endParaRPr lang="en-US" sz="950" b="1" kern="1200" baseline="0" dirty="0">
                        <a:solidFill>
                          <a:schemeClr val="bg1"/>
                        </a:solidFill>
                        <a:effectLst/>
                        <a:latin typeface="Arial" panose="020B0604020202020204" pitchFamily="34" charset="0"/>
                        <a:ea typeface="+mn-ea"/>
                        <a:cs typeface="Arial" panose="020B0604020202020204" pitchFamily="34" charset="0"/>
                      </a:endParaRPr>
                    </a:p>
                  </a:txBody>
                  <a:tcPr marL="18288" marR="18288"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414"/>
                    </a:solidFill>
                  </a:tcPr>
                </a:tc>
                <a:extLst>
                  <a:ext uri="{0D108BD9-81ED-4DB2-BD59-A6C34878D82A}">
                    <a16:rowId xmlns:a16="http://schemas.microsoft.com/office/drawing/2014/main" val="10000"/>
                  </a:ext>
                </a:extLst>
              </a:tr>
              <a:tr h="228600">
                <a:tc>
                  <a:txBody>
                    <a:bodyPr/>
                    <a:lstStyle/>
                    <a:p>
                      <a:pPr marL="0" marR="0">
                        <a:spcBef>
                          <a:spcPts val="0"/>
                        </a:spcBef>
                        <a:spcAft>
                          <a:spcPts val="0"/>
                        </a:spcAft>
                      </a:pPr>
                      <a:r>
                        <a:rPr lang="en-US" sz="1000" b="1" dirty="0">
                          <a:solidFill>
                            <a:schemeClr val="bg1"/>
                          </a:solidFill>
                          <a:effectLst/>
                          <a:latin typeface="Arial" panose="020B0604020202020204" pitchFamily="34" charset="0"/>
                          <a:cs typeface="Arial" panose="020B0604020202020204" pitchFamily="34" charset="0"/>
                        </a:rPr>
                        <a:t>Camp</a:t>
                      </a:r>
                      <a:r>
                        <a:rPr lang="en-US" sz="1000" b="1" baseline="0" dirty="0">
                          <a:solidFill>
                            <a:schemeClr val="bg1"/>
                          </a:solidFill>
                          <a:effectLst/>
                          <a:latin typeface="Arial" panose="020B0604020202020204" pitchFamily="34" charset="0"/>
                          <a:cs typeface="Arial" panose="020B0604020202020204" pitchFamily="34" charset="0"/>
                        </a:rPr>
                        <a:t> Tuition</a:t>
                      </a:r>
                      <a:r>
                        <a:rPr lang="en-US" sz="1000" b="1" dirty="0">
                          <a:solidFill>
                            <a:schemeClr val="bg1"/>
                          </a:solidFill>
                          <a:effectLst/>
                          <a:latin typeface="Arial" panose="020B0604020202020204" pitchFamily="34" charset="0"/>
                          <a:cs typeface="Arial" panose="020B0604020202020204" pitchFamily="34" charset="0"/>
                        </a:rPr>
                        <a:t> </a:t>
                      </a:r>
                      <a:endParaRPr lang="en-US" sz="1000" b="1"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a:txBody>
                    <a:bodyPr/>
                    <a:lstStyle/>
                    <a:p>
                      <a:pPr marL="0" marR="0" algn="ctr">
                        <a:spcBef>
                          <a:spcPts val="0"/>
                        </a:spcBef>
                        <a:spcAft>
                          <a:spcPts val="0"/>
                        </a:spcAft>
                      </a:pPr>
                      <a:r>
                        <a:rPr lang="en-US" sz="1050" dirty="0" smtClean="0">
                          <a:effectLst/>
                          <a:latin typeface="Arial" panose="020B0604020202020204" pitchFamily="34" charset="0"/>
                          <a:cs typeface="Arial" panose="020B0604020202020204" pitchFamily="34" charset="0"/>
                        </a:rPr>
                        <a:t>$275.00</a:t>
                      </a:r>
                      <a:endParaRPr lang="en-US" sz="1050" b="0"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0"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0"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spcBef>
                          <a:spcPts val="0"/>
                        </a:spcBef>
                        <a:spcAft>
                          <a:spcPts val="0"/>
                        </a:spcAft>
                      </a:pPr>
                      <a:r>
                        <a:rPr lang="en-US" sz="1000" b="1" dirty="0" smtClean="0">
                          <a:solidFill>
                            <a:schemeClr val="bg1"/>
                          </a:solidFill>
                          <a:effectLst/>
                          <a:latin typeface="Arial" panose="020B0604020202020204" pitchFamily="34" charset="0"/>
                          <a:ea typeface="Times New Roman"/>
                          <a:cs typeface="Arial" panose="020B0604020202020204" pitchFamily="34" charset="0"/>
                        </a:rPr>
                        <a:t>Swim Lessons</a:t>
                      </a:r>
                      <a:endParaRPr lang="en-US" sz="1000" b="1"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a:txBody>
                    <a:bodyPr/>
                    <a:lstStyle/>
                    <a:p>
                      <a:pPr marL="0" marR="0" algn="ctr">
                        <a:spcBef>
                          <a:spcPts val="0"/>
                        </a:spcBef>
                        <a:spcAft>
                          <a:spcPts val="0"/>
                        </a:spcAft>
                      </a:pPr>
                      <a:r>
                        <a:rPr lang="en-US" sz="1050" dirty="0" smtClean="0">
                          <a:effectLst/>
                          <a:latin typeface="Arial" panose="020B0604020202020204" pitchFamily="34" charset="0"/>
                          <a:cs typeface="Arial" panose="020B0604020202020204" pitchFamily="34" charset="0"/>
                        </a:rPr>
                        <a:t>$50.00</a:t>
                      </a:r>
                      <a:endParaRPr lang="en-US" sz="1050" b="0"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0"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0"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spcBef>
                          <a:spcPts val="0"/>
                        </a:spcBef>
                        <a:spcAft>
                          <a:spcPts val="0"/>
                        </a:spcAft>
                      </a:pPr>
                      <a:r>
                        <a:rPr lang="en-US" sz="1000" b="1" dirty="0" smtClean="0">
                          <a:solidFill>
                            <a:schemeClr val="bg1"/>
                          </a:solidFill>
                          <a:effectLst/>
                          <a:latin typeface="Arial" panose="020B0604020202020204" pitchFamily="34" charset="0"/>
                          <a:ea typeface="Times New Roman"/>
                          <a:cs typeface="Arial" panose="020B0604020202020204" pitchFamily="34" charset="0"/>
                        </a:rPr>
                        <a:t>Transportation</a:t>
                      </a:r>
                      <a:endParaRPr lang="en-US" sz="1000" b="1"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a:txBody>
                    <a:bodyPr/>
                    <a:lstStyle/>
                    <a:p>
                      <a:pPr marL="0" marR="0" algn="ctr">
                        <a:spcBef>
                          <a:spcPts val="0"/>
                        </a:spcBef>
                        <a:spcAft>
                          <a:spcPts val="0"/>
                        </a:spcAft>
                      </a:pPr>
                      <a:r>
                        <a:rPr lang="en-US" sz="1050" b="0" dirty="0" smtClean="0">
                          <a:solidFill>
                            <a:schemeClr val="tx1"/>
                          </a:solidFill>
                          <a:effectLst/>
                          <a:latin typeface="Arial" panose="020B0604020202020204" pitchFamily="34" charset="0"/>
                          <a:ea typeface="Times New Roman"/>
                          <a:cs typeface="Arial" panose="020B0604020202020204" pitchFamily="34" charset="0"/>
                        </a:rPr>
                        <a:t>$90</a:t>
                      </a:r>
                      <a:r>
                        <a:rPr lang="en-US" sz="1050" b="0" baseline="0" dirty="0" smtClean="0">
                          <a:solidFill>
                            <a:schemeClr val="tx1"/>
                          </a:solidFill>
                          <a:effectLst/>
                          <a:latin typeface="Arial" panose="020B0604020202020204" pitchFamily="34" charset="0"/>
                          <a:ea typeface="Times New Roman"/>
                          <a:cs typeface="Arial" panose="020B0604020202020204" pitchFamily="34" charset="0"/>
                        </a:rPr>
                        <a:t> RT/ $50 OW</a:t>
                      </a:r>
                      <a:endParaRPr lang="en-US" sz="1050" b="0"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0"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0"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spcBef>
                          <a:spcPts val="0"/>
                        </a:spcBef>
                        <a:spcAft>
                          <a:spcPts val="0"/>
                        </a:spcAft>
                      </a:pPr>
                      <a:r>
                        <a:rPr lang="en-US" sz="1000" b="1" dirty="0" smtClean="0">
                          <a:solidFill>
                            <a:schemeClr val="bg1"/>
                          </a:solidFill>
                          <a:effectLst/>
                          <a:latin typeface="Arial" panose="020B0604020202020204" pitchFamily="34" charset="0"/>
                          <a:ea typeface="+mn-ea"/>
                          <a:cs typeface="Arial" panose="020B0604020202020204" pitchFamily="34" charset="0"/>
                        </a:rPr>
                        <a:t>Extended</a:t>
                      </a:r>
                      <a:r>
                        <a:rPr lang="en-US" sz="1000" b="1" baseline="0" dirty="0" smtClean="0">
                          <a:solidFill>
                            <a:schemeClr val="bg1"/>
                          </a:solidFill>
                          <a:effectLst/>
                          <a:latin typeface="Arial" panose="020B0604020202020204" pitchFamily="34" charset="0"/>
                          <a:ea typeface="+mn-ea"/>
                          <a:cs typeface="Arial" panose="020B0604020202020204" pitchFamily="34" charset="0"/>
                        </a:rPr>
                        <a:t> Day </a:t>
                      </a:r>
                      <a:endParaRPr lang="en-US" sz="1000" b="1"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a:txBody>
                    <a:bodyPr/>
                    <a:lstStyle/>
                    <a:p>
                      <a:pPr marL="0" marR="0" algn="ctr">
                        <a:spcBef>
                          <a:spcPts val="0"/>
                        </a:spcBef>
                        <a:spcAft>
                          <a:spcPts val="0"/>
                        </a:spcAft>
                      </a:pPr>
                      <a:r>
                        <a:rPr lang="en-US" sz="1050" dirty="0" smtClean="0">
                          <a:effectLst/>
                          <a:latin typeface="Arial" panose="020B0604020202020204" pitchFamily="34" charset="0"/>
                          <a:cs typeface="Arial" panose="020B0604020202020204" pitchFamily="34" charset="0"/>
                        </a:rPr>
                        <a:t>$100</a:t>
                      </a:r>
                      <a:endParaRPr lang="en-US" sz="1050" b="1"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50" b="1"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567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C9F0F7-181E-46F8-AD72-4964B92641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 y="0"/>
            <a:ext cx="9143365" cy="6858000"/>
          </a:xfrm>
          <a:prstGeom prst="rect">
            <a:avLst/>
          </a:prstGeom>
        </p:spPr>
      </p:pic>
      <p:graphicFrame>
        <p:nvGraphicFramePr>
          <p:cNvPr id="82" name="Table 81">
            <a:extLst>
              <a:ext uri="{FF2B5EF4-FFF2-40B4-BE49-F238E27FC236}">
                <a16:creationId xmlns:a16="http://schemas.microsoft.com/office/drawing/2014/main" id="{79FB56C5-4283-4128-AB02-FC8A523A0E70}"/>
              </a:ext>
            </a:extLst>
          </p:cNvPr>
          <p:cNvGraphicFramePr>
            <a:graphicFrameLocks noGrp="1"/>
          </p:cNvGraphicFramePr>
          <p:nvPr>
            <p:extLst>
              <p:ext uri="{D42A27DB-BD31-4B8C-83A1-F6EECF244321}">
                <p14:modId xmlns:p14="http://schemas.microsoft.com/office/powerpoint/2010/main" val="2183798392"/>
              </p:ext>
            </p:extLst>
          </p:nvPr>
        </p:nvGraphicFramePr>
        <p:xfrm>
          <a:off x="152400" y="1600200"/>
          <a:ext cx="8839200" cy="4289382"/>
        </p:xfrm>
        <a:graphic>
          <a:graphicData uri="http://schemas.openxmlformats.org/drawingml/2006/table">
            <a:tbl>
              <a:tblPr firstRow="1">
                <a:tableStyleId>{912C8C85-51F0-491E-9774-3900AFEF0FD7}</a:tableStyleId>
              </a:tblPr>
              <a:tblGrid>
                <a:gridCol w="692299">
                  <a:extLst>
                    <a:ext uri="{9D8B030D-6E8A-4147-A177-3AD203B41FA5}">
                      <a16:colId xmlns:a16="http://schemas.microsoft.com/office/drawing/2014/main" val="20000"/>
                    </a:ext>
                  </a:extLst>
                </a:gridCol>
                <a:gridCol w="2279501">
                  <a:extLst>
                    <a:ext uri="{9D8B030D-6E8A-4147-A177-3AD203B41FA5}">
                      <a16:colId xmlns:a16="http://schemas.microsoft.com/office/drawing/2014/main" val="20001"/>
                    </a:ext>
                  </a:extLst>
                </a:gridCol>
                <a:gridCol w="7620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8"/>
                    </a:ext>
                  </a:extLst>
                </a:gridCol>
                <a:gridCol w="694111">
                  <a:extLst>
                    <a:ext uri="{9D8B030D-6E8A-4147-A177-3AD203B41FA5}">
                      <a16:colId xmlns:a16="http://schemas.microsoft.com/office/drawing/2014/main" val="20009"/>
                    </a:ext>
                  </a:extLst>
                </a:gridCol>
                <a:gridCol w="677489">
                  <a:extLst>
                    <a:ext uri="{9D8B030D-6E8A-4147-A177-3AD203B41FA5}">
                      <a16:colId xmlns:a16="http://schemas.microsoft.com/office/drawing/2014/main" val="20002"/>
                    </a:ext>
                  </a:extLst>
                </a:gridCol>
                <a:gridCol w="614082">
                  <a:extLst>
                    <a:ext uri="{9D8B030D-6E8A-4147-A177-3AD203B41FA5}">
                      <a16:colId xmlns:a16="http://schemas.microsoft.com/office/drawing/2014/main" val="20003"/>
                    </a:ext>
                  </a:extLst>
                </a:gridCol>
                <a:gridCol w="681318">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10"/>
                    </a:ext>
                  </a:extLst>
                </a:gridCol>
              </a:tblGrid>
              <a:tr h="0">
                <a:tc gridSpan="2">
                  <a:txBody>
                    <a:bodyPr/>
                    <a:lstStyle/>
                    <a:p>
                      <a:pPr marL="0" marR="0" indent="0" algn="ctr" defTabSz="914400" rtl="0" eaLnBrk="1" fontAlgn="auto" latinLnBrk="0" hangingPunct="1">
                        <a:lnSpc>
                          <a:spcPts val="1000"/>
                        </a:lnSpc>
                        <a:spcBef>
                          <a:spcPts val="0"/>
                        </a:spcBef>
                        <a:spcAft>
                          <a:spcPts val="0"/>
                        </a:spcAft>
                        <a:buClrTx/>
                        <a:buSzTx/>
                        <a:buFontTx/>
                        <a:buNone/>
                        <a:tabLst/>
                        <a:defRPr/>
                      </a:pPr>
                      <a:endParaRPr lang="en-US" sz="850" b="1" kern="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Times New Roman"/>
                        <a:cs typeface="Arial" panose="020B0604020202020204" pitchFamily="34" charset="0"/>
                      </a:endParaRPr>
                    </a:p>
                  </a:txBody>
                  <a:tcPr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effectLst/>
                          <a:latin typeface="Arial" panose="020B0604020202020204" pitchFamily="34" charset="0"/>
                          <a:ea typeface="Times New Roman"/>
                          <a:cs typeface="Arial" panose="020B0604020202020204" pitchFamily="34" charset="0"/>
                        </a:rPr>
                        <a:t>Swim</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effectLst/>
                          <a:latin typeface="Arial" panose="020B0604020202020204" pitchFamily="34" charset="0"/>
                          <a:ea typeface="Times New Roman"/>
                          <a:cs typeface="Arial" panose="020B0604020202020204" pitchFamily="34" charset="0"/>
                        </a:rPr>
                        <a:t>Lessons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bg1"/>
                        </a:solidFill>
                        <a:effectLst/>
                        <a:latin typeface="Arial" panose="020B0604020202020204" pitchFamily="34" charset="0"/>
                        <a:ea typeface="Times New Roman"/>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bg1"/>
                          </a:solidFill>
                          <a:effectLst/>
                          <a:latin typeface="Arial" panose="020B0604020202020204" pitchFamily="34" charset="0"/>
                          <a:ea typeface="Times New Roman"/>
                          <a:cs typeface="Arial" panose="020B0604020202020204" pitchFamily="34" charset="0"/>
                        </a:rPr>
                        <a:t>$50/week</a:t>
                      </a:r>
                      <a:endParaRPr lang="en-US" sz="6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effectLst/>
                          <a:latin typeface="Arial" panose="020B0604020202020204" pitchFamily="34" charset="0"/>
                          <a:ea typeface="Times New Roman"/>
                          <a:cs typeface="Arial" panose="020B0604020202020204" pitchFamily="34" charset="0"/>
                        </a:rPr>
                        <a:t>B&amp;</a:t>
                      </a:r>
                      <a:r>
                        <a:rPr lang="en-US" sz="1200" b="1" kern="1200" baseline="0" dirty="0" smtClean="0">
                          <a:solidFill>
                            <a:schemeClr val="bg1"/>
                          </a:solidFill>
                          <a:effectLst/>
                          <a:latin typeface="Arial" panose="020B0604020202020204" pitchFamily="34" charset="0"/>
                          <a:ea typeface="Times New Roman"/>
                          <a:cs typeface="Arial" panose="020B0604020202020204" pitchFamily="34" charset="0"/>
                        </a:rPr>
                        <a:t>A Care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bg1"/>
                        </a:solidFill>
                        <a:effectLst/>
                        <a:latin typeface="Arial" panose="020B0604020202020204" pitchFamily="34" charset="0"/>
                        <a:ea typeface="Times New Roman"/>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baseline="0" dirty="0" smtClean="0">
                          <a:solidFill>
                            <a:schemeClr val="bg1"/>
                          </a:solidFill>
                          <a:effectLst/>
                          <a:latin typeface="Arial" panose="020B0604020202020204" pitchFamily="34" charset="0"/>
                          <a:ea typeface="Times New Roman"/>
                          <a:cs typeface="Arial" panose="020B0604020202020204" pitchFamily="34" charset="0"/>
                        </a:rPr>
                        <a:t>$100/week</a:t>
                      </a:r>
                      <a:endParaRPr lang="en-US" sz="11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bg1"/>
                          </a:solidFill>
                          <a:effectLst/>
                          <a:latin typeface="Arial" panose="020B0604020202020204" pitchFamily="34" charset="0"/>
                          <a:ea typeface="Times New Roman"/>
                          <a:cs typeface="Arial" panose="020B0604020202020204" pitchFamily="34" charset="0"/>
                        </a:rPr>
                        <a:t>Bus Service</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kern="1200" dirty="0" smtClean="0">
                        <a:solidFill>
                          <a:schemeClr val="bg1"/>
                        </a:solidFill>
                        <a:effectLst/>
                        <a:latin typeface="Arial" panose="020B0604020202020204" pitchFamily="34" charset="0"/>
                        <a:ea typeface="Times New Roman"/>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bg1"/>
                          </a:solidFill>
                          <a:effectLst/>
                          <a:latin typeface="Arial" panose="020B0604020202020204" pitchFamily="34" charset="0"/>
                          <a:ea typeface="Times New Roman"/>
                          <a:cs typeface="Arial" panose="020B0604020202020204" pitchFamily="34" charset="0"/>
                        </a:rPr>
                        <a:t>$90 RT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bg1"/>
                          </a:solidFill>
                          <a:effectLst/>
                          <a:latin typeface="Arial" panose="020B0604020202020204" pitchFamily="34" charset="0"/>
                          <a:ea typeface="Times New Roman"/>
                          <a:cs typeface="Arial" panose="020B0604020202020204" pitchFamily="34" charset="0"/>
                        </a:rPr>
                        <a:t>$50</a:t>
                      </a:r>
                      <a:r>
                        <a:rPr lang="en-US" sz="1100" b="1" kern="1200" baseline="0" dirty="0" smtClean="0">
                          <a:solidFill>
                            <a:schemeClr val="bg1"/>
                          </a:solidFill>
                          <a:effectLst/>
                          <a:latin typeface="Arial" panose="020B0604020202020204" pitchFamily="34" charset="0"/>
                          <a:ea typeface="Times New Roman"/>
                          <a:cs typeface="Arial" panose="020B0604020202020204" pitchFamily="34" charset="0"/>
                        </a:rPr>
                        <a:t> OW</a:t>
                      </a:r>
                      <a:endParaRPr lang="en-US" sz="1100" b="1" kern="1200" dirty="0" smtClean="0">
                        <a:solidFill>
                          <a:schemeClr val="bg1"/>
                        </a:solidFill>
                        <a:effectLst/>
                        <a:latin typeface="Arial" panose="020B0604020202020204" pitchFamily="34" charset="0"/>
                        <a:ea typeface="Times New Roman"/>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effectLst/>
                          <a:latin typeface="Arial" panose="020B0604020202020204" pitchFamily="34" charset="0"/>
                          <a:ea typeface="Times New Roman"/>
                          <a:cs typeface="Arial" panose="020B0604020202020204" pitchFamily="34" charset="0"/>
                        </a:rPr>
                        <a:t>After School Clubs</a:t>
                      </a:r>
                      <a:endParaRPr lang="en-US" sz="2400" b="1" kern="1200" dirty="0">
                        <a:solidFill>
                          <a:schemeClr val="tx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bg1"/>
                          </a:solidFill>
                          <a:effectLst/>
                          <a:latin typeface="Arial" panose="020B0604020202020204" pitchFamily="34" charset="0"/>
                          <a:ea typeface="Times New Roman"/>
                          <a:cs typeface="Arial" panose="020B0604020202020204" pitchFamily="34" charset="0"/>
                        </a:rPr>
                        <a:t>Total</a:t>
                      </a:r>
                      <a:endParaRPr lang="en-US" sz="11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extLst>
                  <a:ext uri="{0D108BD9-81ED-4DB2-BD59-A6C34878D82A}">
                    <a16:rowId xmlns:a16="http://schemas.microsoft.com/office/drawing/2014/main" val="10011"/>
                  </a:ext>
                </a:extLst>
              </a:tr>
              <a:tr h="577893">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US" sz="1100" b="1" kern="1200" dirty="0" smtClean="0">
                          <a:solidFill>
                            <a:schemeClr val="bg1"/>
                          </a:solidFill>
                          <a:effectLst/>
                          <a:latin typeface="Arial" panose="020B0604020202020204" pitchFamily="34" charset="0"/>
                          <a:ea typeface="Times New Roman"/>
                          <a:cs typeface="Arial" panose="020B0604020202020204" pitchFamily="34" charset="0"/>
                        </a:rPr>
                        <a:t>Select</a:t>
                      </a:r>
                      <a:r>
                        <a:rPr lang="en-US" sz="1100" b="1" kern="1200" baseline="0" dirty="0" smtClean="0">
                          <a:solidFill>
                            <a:schemeClr val="bg1"/>
                          </a:solidFill>
                          <a:effectLst/>
                          <a:latin typeface="Arial" panose="020B0604020202020204" pitchFamily="34" charset="0"/>
                          <a:ea typeface="Times New Roman"/>
                          <a:cs typeface="Arial" panose="020B0604020202020204" pitchFamily="34" charset="0"/>
                        </a:rPr>
                        <a:t> </a:t>
                      </a:r>
                    </a:p>
                    <a:p>
                      <a:pPr marL="0" marR="0" indent="0" algn="ctr" defTabSz="914400" rtl="0" eaLnBrk="1" fontAlgn="auto" latinLnBrk="0" hangingPunct="1">
                        <a:lnSpc>
                          <a:spcPts val="1000"/>
                        </a:lnSpc>
                        <a:spcBef>
                          <a:spcPts val="0"/>
                        </a:spcBef>
                        <a:spcAft>
                          <a:spcPts val="0"/>
                        </a:spcAft>
                        <a:buClrTx/>
                        <a:buSzTx/>
                        <a:buFontTx/>
                        <a:buNone/>
                        <a:tabLst/>
                        <a:defRPr/>
                      </a:pPr>
                      <a:r>
                        <a:rPr lang="en-US" sz="1100" b="1" kern="1200" baseline="0" dirty="0" smtClean="0">
                          <a:solidFill>
                            <a:schemeClr val="bg1"/>
                          </a:solidFill>
                          <a:effectLst/>
                          <a:latin typeface="Arial" panose="020B0604020202020204" pitchFamily="34" charset="0"/>
                          <a:ea typeface="Times New Roman"/>
                          <a:cs typeface="Arial" panose="020B0604020202020204" pitchFamily="34" charset="0"/>
                        </a:rPr>
                        <a:t>Weeks</a:t>
                      </a:r>
                      <a:endParaRPr lang="en-US" sz="1100" b="1" kern="1200" dirty="0">
                        <a:solidFill>
                          <a:schemeClr val="bg1"/>
                        </a:solidFill>
                        <a:effectLst/>
                        <a:latin typeface="Arial" panose="020B0604020202020204" pitchFamily="34" charset="0"/>
                        <a:ea typeface="Times New Roman"/>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Select Camp </a:t>
                      </a:r>
                      <a:r>
                        <a:rPr lang="en-US" sz="1600" dirty="0" smtClean="0">
                          <a:effectLst/>
                          <a:latin typeface="Arial" panose="020B0604020202020204" pitchFamily="34" charset="0"/>
                          <a:cs typeface="Arial" panose="020B0604020202020204" pitchFamily="34" charset="0"/>
                        </a:rPr>
                        <a:t>Weeks</a:t>
                      </a:r>
                      <a:endParaRPr lang="en-US" sz="1600" b="0" kern="1200" dirty="0">
                        <a:solidFill>
                          <a:schemeClr val="tx1"/>
                        </a:solidFill>
                        <a:effectLst/>
                        <a:latin typeface="Arial" panose="020B0604020202020204" pitchFamily="34" charset="0"/>
                        <a:ea typeface="Times New Roman"/>
                        <a:cs typeface="Arial" panose="020B0604020202020204" pitchFamily="34" charset="0"/>
                      </a:endParaRPr>
                    </a:p>
                  </a:txBody>
                  <a:tcPr marR="653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7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bg1"/>
                          </a:solidFill>
                          <a:effectLst/>
                          <a:latin typeface="Arial" panose="020B0604020202020204" pitchFamily="34" charset="0"/>
                          <a:ea typeface="Times New Roman"/>
                          <a:cs typeface="Arial" panose="020B0604020202020204" pitchFamily="34" charset="0"/>
                        </a:rPr>
                        <a:t>Art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kern="1200" dirty="0" smtClean="0">
                        <a:solidFill>
                          <a:schemeClr val="bg1"/>
                        </a:solidFill>
                        <a:effectLst/>
                        <a:latin typeface="Arial" panose="020B0604020202020204" pitchFamily="34" charset="0"/>
                        <a:ea typeface="Times New Roman"/>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bg1"/>
                          </a:solidFill>
                          <a:effectLst/>
                          <a:latin typeface="Arial" panose="020B0604020202020204" pitchFamily="34" charset="0"/>
                          <a:ea typeface="Times New Roman"/>
                          <a:cs typeface="Arial" panose="020B0604020202020204" pitchFamily="34" charset="0"/>
                        </a:rPr>
                        <a:t>$22/week</a:t>
                      </a:r>
                      <a:endParaRPr lang="en-US" sz="8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bg1"/>
                          </a:solidFill>
                          <a:effectLst/>
                          <a:latin typeface="Arial" panose="020B0604020202020204" pitchFamily="34" charset="0"/>
                          <a:ea typeface="Times New Roman"/>
                          <a:cs typeface="Arial" panose="020B0604020202020204" pitchFamily="34" charset="0"/>
                        </a:rPr>
                        <a:t>Amazing Athletes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kern="1200" dirty="0" smtClean="0">
                        <a:solidFill>
                          <a:schemeClr val="bg1"/>
                        </a:solidFill>
                        <a:effectLst/>
                        <a:latin typeface="Arial" panose="020B0604020202020204" pitchFamily="34" charset="0"/>
                        <a:ea typeface="Times New Roman"/>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bg1"/>
                          </a:solidFill>
                          <a:effectLst/>
                          <a:latin typeface="Arial" panose="020B0604020202020204" pitchFamily="34" charset="0"/>
                          <a:ea typeface="Times New Roman"/>
                          <a:cs typeface="Arial" panose="020B0604020202020204" pitchFamily="34" charset="0"/>
                        </a:rPr>
                        <a:t>$22/week</a:t>
                      </a:r>
                      <a:endParaRPr lang="en-US" sz="8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bg1"/>
                          </a:solidFill>
                          <a:effectLst/>
                          <a:latin typeface="Arial" panose="020B0604020202020204" pitchFamily="34" charset="0"/>
                          <a:ea typeface="Times New Roman"/>
                          <a:cs typeface="Arial" panose="020B0604020202020204" pitchFamily="34" charset="0"/>
                        </a:rPr>
                        <a:t>Cooking</a:t>
                      </a:r>
                      <a:endParaRPr lang="en-US" sz="800" b="1" kern="1200" dirty="0" smtClean="0">
                        <a:solidFill>
                          <a:schemeClr val="bg1"/>
                        </a:solidFill>
                        <a:effectLst/>
                        <a:latin typeface="Arial" panose="020B0604020202020204" pitchFamily="34" charset="0"/>
                        <a:ea typeface="Times New Roman"/>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kern="1200" dirty="0" smtClean="0">
                        <a:solidFill>
                          <a:schemeClr val="bg1"/>
                        </a:solidFill>
                        <a:effectLst/>
                        <a:latin typeface="Arial" panose="020B0604020202020204" pitchFamily="34" charset="0"/>
                        <a:ea typeface="Times New Roman"/>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bg1"/>
                          </a:solidFill>
                          <a:effectLst/>
                          <a:latin typeface="Arial" panose="020B0604020202020204" pitchFamily="34" charset="0"/>
                          <a:ea typeface="Times New Roman"/>
                          <a:cs typeface="Arial" panose="020B0604020202020204" pitchFamily="34" charset="0"/>
                        </a:rPr>
                        <a:t>$22/week</a:t>
                      </a:r>
                      <a:endParaRPr lang="en-US" sz="8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bg1"/>
                          </a:solidFill>
                          <a:effectLst/>
                          <a:latin typeface="Arial" panose="020B0604020202020204" pitchFamily="34" charset="0"/>
                          <a:ea typeface="Times New Roman"/>
                          <a:cs typeface="Arial" panose="020B0604020202020204" pitchFamily="34" charset="0"/>
                        </a:rPr>
                        <a:t>Soccer</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kern="1200" dirty="0" smtClean="0">
                        <a:solidFill>
                          <a:schemeClr val="bg1"/>
                        </a:solidFill>
                        <a:effectLst/>
                        <a:latin typeface="Arial" panose="020B0604020202020204" pitchFamily="34" charset="0"/>
                        <a:ea typeface="Times New Roman"/>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bg1"/>
                          </a:solidFill>
                          <a:effectLst/>
                          <a:latin typeface="Arial" panose="020B0604020202020204" pitchFamily="34" charset="0"/>
                          <a:ea typeface="Times New Roman"/>
                          <a:cs typeface="Arial" panose="020B0604020202020204" pitchFamily="34" charset="0"/>
                        </a:rPr>
                        <a:t>$22/week</a:t>
                      </a:r>
                      <a:endParaRPr lang="en-US" sz="8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bg1"/>
                          </a:solidFill>
                          <a:effectLst/>
                          <a:latin typeface="Arial" panose="020B0604020202020204" pitchFamily="34" charset="0"/>
                          <a:ea typeface="Times New Roman"/>
                          <a:cs typeface="Arial" panose="020B0604020202020204" pitchFamily="34" charset="0"/>
                        </a:rPr>
                        <a:t>STEAM</a:t>
                      </a:r>
                      <a:endParaRPr lang="en-US" sz="800" b="1" kern="1200" dirty="0" smtClean="0">
                        <a:solidFill>
                          <a:schemeClr val="bg1"/>
                        </a:solidFill>
                        <a:effectLst/>
                        <a:latin typeface="Arial" panose="020B0604020202020204" pitchFamily="34" charset="0"/>
                        <a:ea typeface="Times New Roman"/>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kern="1200" dirty="0" smtClean="0">
                        <a:solidFill>
                          <a:schemeClr val="bg1"/>
                        </a:solidFill>
                        <a:effectLst/>
                        <a:latin typeface="Arial" panose="020B0604020202020204" pitchFamily="34" charset="0"/>
                        <a:ea typeface="Times New Roman"/>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800" b="1" kern="1200" dirty="0" smtClean="0">
                          <a:solidFill>
                            <a:schemeClr val="bg1"/>
                          </a:solidFill>
                          <a:effectLst/>
                          <a:latin typeface="Arial" panose="020B0604020202020204" pitchFamily="34" charset="0"/>
                          <a:ea typeface="Times New Roman"/>
                          <a:cs typeface="Arial" panose="020B0604020202020204" pitchFamily="34" charset="0"/>
                        </a:rPr>
                        <a:t>$22/week</a:t>
                      </a:r>
                      <a:endParaRPr lang="en-US" sz="8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kern="1200" dirty="0">
                        <a:solidFill>
                          <a:schemeClr val="bg1"/>
                        </a:solidFill>
                        <a:effectLst/>
                        <a:latin typeface="Arial" panose="020B0604020202020204" pitchFamily="34" charset="0"/>
                        <a:ea typeface="Times New Roman"/>
                        <a:cs typeface="Arial" panose="020B0604020202020204" pitchFamily="34" charset="0"/>
                      </a:endParaRPr>
                    </a:p>
                  </a:txBody>
                  <a:tcPr marL="65314" marR="65314"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2CC39"/>
                    </a:solidFill>
                  </a:tcPr>
                </a:tc>
                <a:extLst>
                  <a:ext uri="{0D108BD9-81ED-4DB2-BD59-A6C34878D82A}">
                    <a16:rowId xmlns:a16="http://schemas.microsoft.com/office/drawing/2014/main" val="10000"/>
                  </a:ext>
                </a:extLst>
              </a:tr>
              <a:tr h="359758">
                <a:tc>
                  <a:txBody>
                    <a:bodyPr/>
                    <a:lstStyle/>
                    <a:p>
                      <a:pPr marL="0" marR="0">
                        <a:lnSpc>
                          <a:spcPts val="2100"/>
                        </a:lnSpc>
                        <a:spcBef>
                          <a:spcPts val="0"/>
                        </a:spcBef>
                        <a:spcAft>
                          <a:spcPts val="0"/>
                        </a:spcAft>
                      </a:pPr>
                      <a:endParaRPr lang="en-US" sz="1050" b="1" dirty="0">
                        <a:solidFill>
                          <a:schemeClr val="tx1"/>
                        </a:solidFill>
                        <a:effectLst/>
                        <a:latin typeface="+mn-lt"/>
                        <a:ea typeface="Times New Roman"/>
                      </a:endParaRPr>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spcAft>
                          <a:spcPts val="0"/>
                        </a:spcAft>
                        <a:tabLst>
                          <a:tab pos="798513" algn="l"/>
                        </a:tabLst>
                      </a:pPr>
                      <a:r>
                        <a:rPr lang="en-US" altLang="en-US" sz="1100" b="1" dirty="0">
                          <a:latin typeface="Arial" panose="020B0604020202020204" pitchFamily="34" charset="0"/>
                          <a:cs typeface="Arial" panose="020B0604020202020204" pitchFamily="34" charset="0"/>
                        </a:rPr>
                        <a:t>Week </a:t>
                      </a:r>
                      <a:r>
                        <a:rPr lang="en-US" altLang="en-US" sz="1100" b="1" dirty="0" smtClean="0">
                          <a:latin typeface="Arial" panose="020B0604020202020204" pitchFamily="34" charset="0"/>
                          <a:cs typeface="Arial" panose="020B0604020202020204" pitchFamily="34" charset="0"/>
                        </a:rPr>
                        <a:t>1</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June 25 – 29</a:t>
                      </a:r>
                      <a:endParaRPr lang="en-US" altLang="en-US" sz="1100" dirty="0">
                        <a:solidFill>
                          <a:srgbClr val="FF0000"/>
                        </a:solidFill>
                        <a:latin typeface="Arial" panose="020B0604020202020204" pitchFamily="34" charset="0"/>
                        <a:cs typeface="Arial" panose="020B0604020202020204" pitchFamily="34" charset="0"/>
                      </a:endParaRPr>
                    </a:p>
                  </a:txBody>
                  <a:tcPr marL="182880" marR="274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9758">
                <a:tc>
                  <a:txBody>
                    <a:bodyPr/>
                    <a:lstStyle/>
                    <a:p>
                      <a:pPr marL="0" marR="0">
                        <a:lnSpc>
                          <a:spcPts val="2100"/>
                        </a:lnSpc>
                        <a:spcBef>
                          <a:spcPts val="0"/>
                        </a:spcBef>
                        <a:spcAft>
                          <a:spcPts val="0"/>
                        </a:spcAft>
                      </a:pPr>
                      <a:endParaRPr lang="en-US" sz="1050" b="1" dirty="0">
                        <a:solidFill>
                          <a:schemeClr val="tx1"/>
                        </a:solidFill>
                        <a:effectLst/>
                        <a:latin typeface="+mn-lt"/>
                        <a:ea typeface="Times New Roman"/>
                      </a:endParaRPr>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spcAft>
                          <a:spcPts val="0"/>
                        </a:spcAft>
                        <a:tabLst>
                          <a:tab pos="798513" algn="l"/>
                        </a:tabLst>
                      </a:pPr>
                      <a:r>
                        <a:rPr lang="en-US" altLang="en-US" sz="1100" b="1" dirty="0">
                          <a:latin typeface="Arial" panose="020B0604020202020204" pitchFamily="34" charset="0"/>
                          <a:cs typeface="Arial" panose="020B0604020202020204" pitchFamily="34" charset="0"/>
                        </a:rPr>
                        <a:t>Week </a:t>
                      </a:r>
                      <a:r>
                        <a:rPr lang="en-US" altLang="en-US" sz="1100" b="1" dirty="0" smtClean="0">
                          <a:latin typeface="Arial" panose="020B0604020202020204" pitchFamily="34" charset="0"/>
                          <a:cs typeface="Arial" panose="020B0604020202020204" pitchFamily="34" charset="0"/>
                        </a:rPr>
                        <a:t>2</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July 2 – 6</a:t>
                      </a:r>
                    </a:p>
                  </a:txBody>
                  <a:tcPr marL="182880" marR="274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9758">
                <a:tc>
                  <a:txBody>
                    <a:bodyPr/>
                    <a:lstStyle/>
                    <a:p>
                      <a:pPr marL="0" marR="0">
                        <a:lnSpc>
                          <a:spcPts val="2100"/>
                        </a:lnSpc>
                        <a:spcBef>
                          <a:spcPts val="0"/>
                        </a:spcBef>
                        <a:spcAft>
                          <a:spcPts val="0"/>
                        </a:spcAft>
                      </a:pPr>
                      <a:endParaRPr lang="en-US" sz="1050" b="1" dirty="0">
                        <a:solidFill>
                          <a:schemeClr val="tx1"/>
                        </a:solidFill>
                        <a:effectLst/>
                        <a:latin typeface="+mn-lt"/>
                        <a:ea typeface="Times New Roman"/>
                      </a:endParaRPr>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spcAft>
                          <a:spcPts val="0"/>
                        </a:spcAft>
                        <a:tabLst>
                          <a:tab pos="798513" algn="l"/>
                        </a:tabLst>
                      </a:pPr>
                      <a:r>
                        <a:rPr lang="en-US" altLang="en-US" sz="1100" b="1" dirty="0">
                          <a:latin typeface="Arial" panose="020B0604020202020204" pitchFamily="34" charset="0"/>
                          <a:cs typeface="Arial" panose="020B0604020202020204" pitchFamily="34" charset="0"/>
                        </a:rPr>
                        <a:t>Week </a:t>
                      </a:r>
                      <a:r>
                        <a:rPr lang="en-US" altLang="en-US" sz="1100" b="1" dirty="0" smtClean="0">
                          <a:latin typeface="Arial" panose="020B0604020202020204" pitchFamily="34" charset="0"/>
                          <a:cs typeface="Arial" panose="020B0604020202020204" pitchFamily="34" charset="0"/>
                        </a:rPr>
                        <a:t>3</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July 9 – 13</a:t>
                      </a:r>
                    </a:p>
                  </a:txBody>
                  <a:tcPr marL="182880" marR="274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9758">
                <a:tc>
                  <a:txBody>
                    <a:bodyPr/>
                    <a:lstStyle/>
                    <a:p>
                      <a:pPr marL="0" marR="0">
                        <a:lnSpc>
                          <a:spcPts val="2100"/>
                        </a:lnSpc>
                        <a:spcBef>
                          <a:spcPts val="0"/>
                        </a:spcBef>
                        <a:spcAft>
                          <a:spcPts val="0"/>
                        </a:spcAft>
                      </a:pPr>
                      <a:endParaRPr lang="en-US" sz="1050" b="1" dirty="0">
                        <a:solidFill>
                          <a:schemeClr val="tx1"/>
                        </a:solidFill>
                        <a:effectLst/>
                        <a:latin typeface="+mn-lt"/>
                        <a:ea typeface="Times New Roman"/>
                      </a:endParaRPr>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spcAft>
                          <a:spcPts val="0"/>
                        </a:spcAft>
                        <a:tabLst>
                          <a:tab pos="798513" algn="l"/>
                        </a:tabLst>
                      </a:pPr>
                      <a:r>
                        <a:rPr lang="en-US" altLang="en-US" sz="1100" b="1" dirty="0">
                          <a:latin typeface="Arial" panose="020B0604020202020204" pitchFamily="34" charset="0"/>
                          <a:cs typeface="Arial" panose="020B0604020202020204" pitchFamily="34" charset="0"/>
                        </a:rPr>
                        <a:t>Week </a:t>
                      </a:r>
                      <a:r>
                        <a:rPr lang="en-US" altLang="en-US" sz="1100" b="1" dirty="0" smtClean="0">
                          <a:latin typeface="Arial" panose="020B0604020202020204" pitchFamily="34" charset="0"/>
                          <a:cs typeface="Arial" panose="020B0604020202020204" pitchFamily="34" charset="0"/>
                        </a:rPr>
                        <a:t>4</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July 16 – 20</a:t>
                      </a:r>
                    </a:p>
                  </a:txBody>
                  <a:tcPr marL="182880" marR="274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9758">
                <a:tc>
                  <a:txBody>
                    <a:bodyPr/>
                    <a:lstStyle/>
                    <a:p>
                      <a:pPr marL="0" marR="0">
                        <a:lnSpc>
                          <a:spcPts val="2100"/>
                        </a:lnSpc>
                        <a:spcBef>
                          <a:spcPts val="0"/>
                        </a:spcBef>
                        <a:spcAft>
                          <a:spcPts val="0"/>
                        </a:spcAft>
                      </a:pPr>
                      <a:endParaRPr lang="en-US" sz="1050" b="1" dirty="0">
                        <a:solidFill>
                          <a:schemeClr val="tx1"/>
                        </a:solidFill>
                        <a:effectLst/>
                        <a:latin typeface="+mn-lt"/>
                        <a:ea typeface="Times New Roman"/>
                      </a:endParaRPr>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spcAft>
                          <a:spcPts val="0"/>
                        </a:spcAft>
                        <a:tabLst>
                          <a:tab pos="798513" algn="l"/>
                        </a:tabLst>
                      </a:pPr>
                      <a:r>
                        <a:rPr lang="en-US" altLang="en-US" sz="1100" b="1" dirty="0">
                          <a:latin typeface="Arial" panose="020B0604020202020204" pitchFamily="34" charset="0"/>
                          <a:cs typeface="Arial" panose="020B0604020202020204" pitchFamily="34" charset="0"/>
                        </a:rPr>
                        <a:t>Week </a:t>
                      </a:r>
                      <a:r>
                        <a:rPr lang="en-US" altLang="en-US" sz="1100" b="1" dirty="0" smtClean="0">
                          <a:latin typeface="Arial" panose="020B0604020202020204" pitchFamily="34" charset="0"/>
                          <a:cs typeface="Arial" panose="020B0604020202020204" pitchFamily="34" charset="0"/>
                        </a:rPr>
                        <a:t>5</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July 23 – 27</a:t>
                      </a:r>
                    </a:p>
                  </a:txBody>
                  <a:tcPr marL="182880" marR="274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9758">
                <a:tc>
                  <a:txBody>
                    <a:bodyPr/>
                    <a:lstStyle/>
                    <a:p>
                      <a:pPr marL="0" marR="0">
                        <a:lnSpc>
                          <a:spcPts val="2100"/>
                        </a:lnSpc>
                        <a:spcBef>
                          <a:spcPts val="0"/>
                        </a:spcBef>
                        <a:spcAft>
                          <a:spcPts val="0"/>
                        </a:spcAft>
                      </a:pPr>
                      <a:endParaRPr lang="en-US" sz="1050" b="1" dirty="0">
                        <a:solidFill>
                          <a:schemeClr val="tx1"/>
                        </a:solidFill>
                        <a:effectLst/>
                        <a:latin typeface="+mn-lt"/>
                        <a:ea typeface="Times New Roman"/>
                      </a:endParaRPr>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spcAft>
                          <a:spcPts val="0"/>
                        </a:spcAft>
                        <a:tabLst>
                          <a:tab pos="798513" algn="l"/>
                        </a:tabLst>
                      </a:pPr>
                      <a:r>
                        <a:rPr lang="en-US" altLang="en-US" sz="1100" b="1" dirty="0">
                          <a:latin typeface="Arial" panose="020B0604020202020204" pitchFamily="34" charset="0"/>
                          <a:cs typeface="Arial" panose="020B0604020202020204" pitchFamily="34" charset="0"/>
                        </a:rPr>
                        <a:t>Week </a:t>
                      </a:r>
                      <a:r>
                        <a:rPr lang="en-US" altLang="en-US" sz="1100" b="1" dirty="0" smtClean="0">
                          <a:latin typeface="Arial" panose="020B0604020202020204" pitchFamily="34" charset="0"/>
                          <a:cs typeface="Arial" panose="020B0604020202020204" pitchFamily="34" charset="0"/>
                        </a:rPr>
                        <a:t>6</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July 30 – </a:t>
                      </a:r>
                      <a:r>
                        <a:rPr lang="en-US" altLang="en-US" sz="1100" dirty="0" smtClean="0">
                          <a:latin typeface="Arial" panose="020B0604020202020204" pitchFamily="34" charset="0"/>
                          <a:cs typeface="Arial" panose="020B0604020202020204" pitchFamily="34" charset="0"/>
                        </a:rPr>
                        <a:t>Aug</a:t>
                      </a:r>
                      <a:r>
                        <a:rPr lang="en-US" altLang="en-US" sz="1100" baseline="0" dirty="0" smtClean="0">
                          <a:latin typeface="Arial" panose="020B0604020202020204" pitchFamily="34" charset="0"/>
                          <a:cs typeface="Arial" panose="020B0604020202020204" pitchFamily="34" charset="0"/>
                        </a:rPr>
                        <a:t> </a:t>
                      </a:r>
                      <a:r>
                        <a:rPr lang="en-US" altLang="en-US" sz="1100" dirty="0" smtClean="0">
                          <a:latin typeface="Arial" panose="020B0604020202020204" pitchFamily="34" charset="0"/>
                          <a:cs typeface="Arial" panose="020B0604020202020204" pitchFamily="34" charset="0"/>
                        </a:rPr>
                        <a:t>3 </a:t>
                      </a:r>
                      <a:endParaRPr lang="en-US" altLang="en-US" sz="1100" dirty="0">
                        <a:latin typeface="Arial" panose="020B0604020202020204" pitchFamily="34" charset="0"/>
                        <a:cs typeface="Arial" panose="020B0604020202020204" pitchFamily="34" charset="0"/>
                      </a:endParaRPr>
                    </a:p>
                  </a:txBody>
                  <a:tcPr marL="182880" marR="274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9758">
                <a:tc>
                  <a:txBody>
                    <a:bodyPr/>
                    <a:lstStyle/>
                    <a:p>
                      <a:pPr marL="0" marR="0">
                        <a:lnSpc>
                          <a:spcPts val="2100"/>
                        </a:lnSpc>
                        <a:spcBef>
                          <a:spcPts val="0"/>
                        </a:spcBef>
                        <a:spcAft>
                          <a:spcPts val="0"/>
                        </a:spcAft>
                      </a:pPr>
                      <a:endParaRPr lang="en-US" sz="1050" b="1" dirty="0">
                        <a:solidFill>
                          <a:schemeClr val="tx1"/>
                        </a:solidFill>
                        <a:effectLst/>
                        <a:latin typeface="+mn-lt"/>
                        <a:ea typeface="Times New Roman"/>
                      </a:endParaRPr>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spcAft>
                          <a:spcPts val="0"/>
                        </a:spcAft>
                        <a:tabLst>
                          <a:tab pos="798513" algn="l"/>
                        </a:tabLst>
                      </a:pPr>
                      <a:r>
                        <a:rPr lang="en-US" altLang="en-US" sz="1100" b="1" dirty="0">
                          <a:latin typeface="Arial" panose="020B0604020202020204" pitchFamily="34" charset="0"/>
                          <a:cs typeface="Arial" panose="020B0604020202020204" pitchFamily="34" charset="0"/>
                        </a:rPr>
                        <a:t>Week </a:t>
                      </a:r>
                      <a:r>
                        <a:rPr lang="en-US" altLang="en-US" sz="1100" b="1" dirty="0" smtClean="0">
                          <a:latin typeface="Arial" panose="020B0604020202020204" pitchFamily="34" charset="0"/>
                          <a:cs typeface="Arial" panose="020B0604020202020204" pitchFamily="34" charset="0"/>
                        </a:rPr>
                        <a:t>7</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Aug 6 – 10</a:t>
                      </a:r>
                    </a:p>
                  </a:txBody>
                  <a:tcPr marL="182880" marR="274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59758">
                <a:tc>
                  <a:txBody>
                    <a:bodyPr/>
                    <a:lstStyle/>
                    <a:p>
                      <a:pPr marL="0" marR="0">
                        <a:lnSpc>
                          <a:spcPts val="2100"/>
                        </a:lnSpc>
                        <a:spcBef>
                          <a:spcPts val="0"/>
                        </a:spcBef>
                        <a:spcAft>
                          <a:spcPts val="0"/>
                        </a:spcAft>
                      </a:pPr>
                      <a:endParaRPr lang="en-US" sz="1050" b="1" dirty="0">
                        <a:solidFill>
                          <a:schemeClr val="tx1"/>
                        </a:solidFill>
                        <a:effectLst/>
                        <a:latin typeface="+mn-lt"/>
                        <a:ea typeface="Times New Roman"/>
                      </a:endParaRPr>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spcAft>
                          <a:spcPts val="0"/>
                        </a:spcAft>
                        <a:tabLst>
                          <a:tab pos="798513" algn="l"/>
                        </a:tabLst>
                      </a:pPr>
                      <a:r>
                        <a:rPr lang="en-US" altLang="en-US" sz="1100" b="1" dirty="0">
                          <a:latin typeface="Arial" panose="020B0604020202020204" pitchFamily="34" charset="0"/>
                          <a:cs typeface="Arial" panose="020B0604020202020204" pitchFamily="34" charset="0"/>
                        </a:rPr>
                        <a:t>Week </a:t>
                      </a:r>
                      <a:r>
                        <a:rPr lang="en-US" altLang="en-US" sz="1100" b="1" dirty="0" smtClean="0">
                          <a:latin typeface="Arial" panose="020B0604020202020204" pitchFamily="34" charset="0"/>
                          <a:cs typeface="Arial" panose="020B0604020202020204" pitchFamily="34" charset="0"/>
                        </a:rPr>
                        <a:t>8</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Aug 13 – 17 </a:t>
                      </a:r>
                    </a:p>
                  </a:txBody>
                  <a:tcPr marL="182880" marR="274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59758">
                <a:tc>
                  <a:txBody>
                    <a:bodyPr/>
                    <a:lstStyle/>
                    <a:p>
                      <a:pPr marL="0" marR="0">
                        <a:lnSpc>
                          <a:spcPts val="2100"/>
                        </a:lnSpc>
                        <a:spcBef>
                          <a:spcPts val="0"/>
                        </a:spcBef>
                        <a:spcAft>
                          <a:spcPts val="0"/>
                        </a:spcAft>
                      </a:pPr>
                      <a:endParaRPr lang="en-US" sz="1050" b="1" dirty="0">
                        <a:solidFill>
                          <a:schemeClr val="tx1"/>
                        </a:solidFill>
                        <a:effectLst/>
                        <a:latin typeface="+mn-lt"/>
                        <a:ea typeface="Times New Roman"/>
                      </a:endParaRPr>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spcAft>
                          <a:spcPts val="0"/>
                        </a:spcAft>
                        <a:tabLst>
                          <a:tab pos="798513" algn="l"/>
                        </a:tabLst>
                      </a:pPr>
                      <a:r>
                        <a:rPr lang="en-US" altLang="en-US" sz="1100" b="1" dirty="0">
                          <a:latin typeface="Arial" panose="020B0604020202020204" pitchFamily="34" charset="0"/>
                          <a:cs typeface="Arial" panose="020B0604020202020204" pitchFamily="34" charset="0"/>
                        </a:rPr>
                        <a:t>Week </a:t>
                      </a:r>
                      <a:r>
                        <a:rPr lang="en-US" altLang="en-US" sz="1100" b="1" dirty="0" smtClean="0">
                          <a:latin typeface="Arial" panose="020B0604020202020204" pitchFamily="34" charset="0"/>
                          <a:cs typeface="Arial" panose="020B0604020202020204" pitchFamily="34" charset="0"/>
                        </a:rPr>
                        <a:t>9</a:t>
                      </a:r>
                      <a:r>
                        <a:rPr lang="en-US" altLang="en-US" sz="1100" b="1" dirty="0">
                          <a:latin typeface="Arial" panose="020B0604020202020204" pitchFamily="34" charset="0"/>
                          <a:cs typeface="Arial" panose="020B0604020202020204" pitchFamily="34" charset="0"/>
                        </a:rPr>
                        <a:t>	</a:t>
                      </a:r>
                      <a:r>
                        <a:rPr lang="en-US" altLang="en-US" sz="1100" dirty="0">
                          <a:latin typeface="Arial" panose="020B0604020202020204" pitchFamily="34" charset="0"/>
                          <a:cs typeface="Arial" panose="020B0604020202020204" pitchFamily="34" charset="0"/>
                        </a:rPr>
                        <a:t>Aug 20 – 24  </a:t>
                      </a:r>
                    </a:p>
                  </a:txBody>
                  <a:tcPr marL="182880" marR="4572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2100"/>
                        </a:lnSpc>
                      </a:pPr>
                      <a:endParaRPr lang="en-US" dirty="0"/>
                    </a:p>
                  </a:txBody>
                  <a:tcPr marL="65314" marR="6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3" name="TextBox 82">
            <a:extLst>
              <a:ext uri="{FF2B5EF4-FFF2-40B4-BE49-F238E27FC236}">
                <a16:creationId xmlns:a16="http://schemas.microsoft.com/office/drawing/2014/main" id="{650191BA-0E90-468E-9ABF-D0D6CE9A2D1D}"/>
              </a:ext>
            </a:extLst>
          </p:cNvPr>
          <p:cNvSpPr txBox="1"/>
          <p:nvPr/>
        </p:nvSpPr>
        <p:spPr>
          <a:xfrm>
            <a:off x="2362200" y="3010282"/>
            <a:ext cx="914400" cy="444994"/>
          </a:xfrm>
          <a:prstGeom prst="rect">
            <a:avLst/>
          </a:prstGeom>
          <a:noFill/>
        </p:spPr>
        <p:txBody>
          <a:bodyPr wrap="square" rtlCol="0">
            <a:spAutoFit/>
          </a:bodyPr>
          <a:lstStyle/>
          <a:p>
            <a:pPr algn="ctr">
              <a:lnSpc>
                <a:spcPts val="900"/>
              </a:lnSpc>
            </a:pPr>
            <a:r>
              <a:rPr lang="en-US" sz="1000" dirty="0">
                <a:solidFill>
                  <a:srgbClr val="E87414"/>
                </a:solidFill>
              </a:rPr>
              <a:t>No </a:t>
            </a:r>
            <a:r>
              <a:rPr lang="en-US" sz="1000" dirty="0" smtClean="0">
                <a:solidFill>
                  <a:srgbClr val="E87414"/>
                </a:solidFill>
              </a:rPr>
              <a:t>Camp</a:t>
            </a:r>
          </a:p>
          <a:p>
            <a:pPr algn="ctr">
              <a:lnSpc>
                <a:spcPts val="900"/>
              </a:lnSpc>
            </a:pPr>
            <a:r>
              <a:rPr lang="en-US" sz="1000" dirty="0" smtClean="0">
                <a:solidFill>
                  <a:srgbClr val="E87414"/>
                </a:solidFill>
              </a:rPr>
              <a:t>July 4</a:t>
            </a:r>
            <a:r>
              <a:rPr lang="en-US" sz="1000" baseline="30000" dirty="0" smtClean="0">
                <a:solidFill>
                  <a:srgbClr val="E87414"/>
                </a:solidFill>
              </a:rPr>
              <a:t>th</a:t>
            </a:r>
            <a:endParaRPr lang="en-US" sz="1000" dirty="0" smtClean="0">
              <a:solidFill>
                <a:srgbClr val="E87414"/>
              </a:solidFill>
            </a:endParaRPr>
          </a:p>
          <a:p>
            <a:pPr>
              <a:lnSpc>
                <a:spcPts val="900"/>
              </a:lnSpc>
            </a:pPr>
            <a:endParaRPr lang="en-US" sz="1000" dirty="0">
              <a:solidFill>
                <a:srgbClr val="E87414"/>
              </a:solidFill>
            </a:endParaRPr>
          </a:p>
        </p:txBody>
      </p:sp>
      <p:sp>
        <p:nvSpPr>
          <p:cNvPr id="23" name="Title 1">
            <a:extLst>
              <a:ext uri="{FF2B5EF4-FFF2-40B4-BE49-F238E27FC236}">
                <a16:creationId xmlns:a16="http://schemas.microsoft.com/office/drawing/2014/main" id="{5E1A16C1-ED9C-4398-90E0-C8EDC8586681}"/>
              </a:ext>
            </a:extLst>
          </p:cNvPr>
          <p:cNvSpPr>
            <a:spLocks noGrp="1"/>
          </p:cNvSpPr>
          <p:nvPr>
            <p:ph type="title"/>
          </p:nvPr>
        </p:nvSpPr>
        <p:spPr>
          <a:xfrm>
            <a:off x="457200" y="304800"/>
            <a:ext cx="8229600" cy="685800"/>
          </a:xfrm>
        </p:spPr>
        <p:txBody>
          <a:bodyPr>
            <a:normAutofit fontScale="90000"/>
          </a:bodyPr>
          <a:lstStyle/>
          <a:p>
            <a:r>
              <a:rPr lang="en-US" sz="3400" dirty="0">
                <a:latin typeface="Impact" charset="0"/>
                <a:ea typeface="Impact" charset="0"/>
                <a:cs typeface="Impact" charset="0"/>
              </a:rPr>
              <a:t>2018 Tuition &amp; Fee Schedule</a:t>
            </a:r>
            <a:br>
              <a:rPr lang="en-US" sz="3400" dirty="0">
                <a:latin typeface="Impact" charset="0"/>
                <a:ea typeface="Impact" charset="0"/>
                <a:cs typeface="Impact" charset="0"/>
              </a:rPr>
            </a:br>
            <a:endParaRPr lang="en-US" sz="2000" dirty="0">
              <a:latin typeface="Impact" charset="0"/>
              <a:ea typeface="Impact" charset="0"/>
              <a:cs typeface="Impact" charset="0"/>
            </a:endParaRPr>
          </a:p>
        </p:txBody>
      </p:sp>
      <p:sp>
        <p:nvSpPr>
          <p:cNvPr id="24" name="Rounded Rectangle 10">
            <a:extLst>
              <a:ext uri="{FF2B5EF4-FFF2-40B4-BE49-F238E27FC236}">
                <a16:creationId xmlns:a16="http://schemas.microsoft.com/office/drawing/2014/main" id="{26EDB416-D3B9-4BC5-8934-3D19C7550870}"/>
              </a:ext>
            </a:extLst>
          </p:cNvPr>
          <p:cNvSpPr/>
          <p:nvPr/>
        </p:nvSpPr>
        <p:spPr bwMode="auto">
          <a:xfrm>
            <a:off x="6645880" y="3997023"/>
            <a:ext cx="1353924" cy="361950"/>
          </a:xfrm>
          <a:prstGeom prst="roundRect">
            <a:avLst/>
          </a:prstGeom>
          <a:noFill/>
          <a:ln w="9525" cap="flat" cmpd="sng" algn="ctr">
            <a:noFill/>
            <a:prstDash val="solid"/>
            <a:round/>
            <a:headEnd type="none" w="med" len="med"/>
            <a:tailEnd type="none" w="med" len="med"/>
          </a:ln>
          <a:effectLst/>
        </p:spPr>
        <p:txBody>
          <a:bodyPr lIns="86493" tIns="43247" rIns="86493" bIns="43247"/>
          <a:lstStyle/>
          <a:p>
            <a:endParaRPr lang="en-US" altLang="en-US" sz="1600" b="1" dirty="0">
              <a:solidFill>
                <a:srgbClr val="00ABD6"/>
              </a:solidFill>
              <a:latin typeface="Arial" panose="020B0604020202020204" pitchFamily="34" charset="0"/>
              <a:cs typeface="Arial" panose="020B0604020202020204" pitchFamily="34" charset="0"/>
            </a:endParaRPr>
          </a:p>
        </p:txBody>
      </p:sp>
      <p:sp>
        <p:nvSpPr>
          <p:cNvPr id="3" name="TextBox 2"/>
          <p:cNvSpPr txBox="1"/>
          <p:nvPr/>
        </p:nvSpPr>
        <p:spPr>
          <a:xfrm>
            <a:off x="152400" y="5943600"/>
            <a:ext cx="8839200" cy="415498"/>
          </a:xfrm>
          <a:prstGeom prst="rect">
            <a:avLst/>
          </a:prstGeom>
          <a:noFill/>
        </p:spPr>
        <p:txBody>
          <a:bodyPr wrap="square" rtlCol="0">
            <a:spAutoFit/>
          </a:bodyPr>
          <a:lstStyle/>
          <a:p>
            <a:pPr algn="ctr"/>
            <a:r>
              <a:rPr lang="en-US" sz="1050" dirty="0">
                <a:latin typeface="Arial"/>
                <a:cs typeface="Arial"/>
              </a:rPr>
              <a:t>Weekly camp tuition is $275 per week.  The camp tuition for Week 2 is $220 due to the camp closure on Wednesday, July 4</a:t>
            </a:r>
            <a:r>
              <a:rPr lang="en-US" sz="1050" baseline="30000" dirty="0">
                <a:latin typeface="Arial"/>
                <a:cs typeface="Arial"/>
              </a:rPr>
              <a:t>th</a:t>
            </a:r>
            <a:r>
              <a:rPr lang="en-US" sz="1050" dirty="0">
                <a:latin typeface="Arial"/>
                <a:cs typeface="Arial"/>
              </a:rPr>
              <a:t> Week 2’s BA Care Rate is $80, the Swim Rate is $40.  The week 2 rates are not applicable to any other week of camp.</a:t>
            </a:r>
          </a:p>
        </p:txBody>
      </p:sp>
    </p:spTree>
    <p:extLst>
      <p:ext uri="{BB962C8B-B14F-4D97-AF65-F5344CB8AC3E}">
        <p14:creationId xmlns:p14="http://schemas.microsoft.com/office/powerpoint/2010/main" val="169795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23DB3B-5460-432D-9765-7A67DC8BBF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77" t="4126" r="2177" b="5104"/>
          <a:stretch/>
        </p:blipFill>
        <p:spPr>
          <a:xfrm>
            <a:off x="76200" y="0"/>
            <a:ext cx="8763000" cy="6426200"/>
          </a:xfrm>
          <a:prstGeom prst="rect">
            <a:avLst/>
          </a:prstGeom>
        </p:spPr>
      </p:pic>
      <p:sp>
        <p:nvSpPr>
          <p:cNvPr id="3" name="Footer Placeholder 4">
            <a:extLst>
              <a:ext uri="{FF2B5EF4-FFF2-40B4-BE49-F238E27FC236}">
                <a16:creationId xmlns:a16="http://schemas.microsoft.com/office/drawing/2014/main" id="{DE237002-660A-4EA2-900D-2B675EAB5C5E}"/>
              </a:ext>
            </a:extLst>
          </p:cNvPr>
          <p:cNvSpPr txBox="1">
            <a:spLocks/>
          </p:cNvSpPr>
          <p:nvPr/>
        </p:nvSpPr>
        <p:spPr>
          <a:xfrm>
            <a:off x="152400" y="6553200"/>
            <a:ext cx="8846502" cy="365125"/>
          </a:xfrm>
          <a:prstGeom prst="rect">
            <a:avLst/>
          </a:prstGeom>
        </p:spPr>
        <p:txBody>
          <a:bodyPr/>
          <a:lstStyle>
            <a:defPPr>
              <a:defRPr lang="en-US"/>
            </a:defPPr>
            <a:lvl1pPr marL="0" algn="r" defTabSz="914400" rtl="0" eaLnBrk="1" latinLnBrk="0" hangingPunct="1">
              <a:defRPr sz="9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900" b="1" dirty="0">
                <a:solidFill>
                  <a:prstClr val="black"/>
                </a:solidFill>
                <a:latin typeface="Arial Black" panose="020B0A04020102020204" pitchFamily="34" charset="0"/>
              </a:rPr>
              <a:t>Montessori Country Day School Summer SMARTS Camp 2018</a:t>
            </a:r>
          </a:p>
          <a:p>
            <a:pPr algn="l"/>
            <a:endParaRPr lang="en-US" sz="900" b="1" dirty="0">
              <a:latin typeface="Arial Black" panose="020B0A04020102020204" pitchFamily="34" charset="0"/>
            </a:endParaRPr>
          </a:p>
        </p:txBody>
      </p:sp>
    </p:spTree>
    <p:extLst>
      <p:ext uri="{BB962C8B-B14F-4D97-AF65-F5344CB8AC3E}">
        <p14:creationId xmlns:p14="http://schemas.microsoft.com/office/powerpoint/2010/main" val="3416025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5326</TotalTime>
  <Words>860</Words>
  <Application>Microsoft Office PowerPoint</Application>
  <PresentationFormat>On-screen Show (4:3)</PresentationFormat>
  <Paragraphs>174</Paragraphs>
  <Slides>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Black</vt:lpstr>
      <vt:lpstr>Brush Script MT</vt:lpstr>
      <vt:lpstr>Calibri</vt:lpstr>
      <vt:lpstr>Impact</vt:lpstr>
      <vt:lpstr>Times New Roman</vt:lpstr>
      <vt:lpstr>Verdana</vt:lpstr>
      <vt:lpstr>Office Theme</vt:lpstr>
      <vt:lpstr>PowerPoint Presentation</vt:lpstr>
      <vt:lpstr>Welcome</vt:lpstr>
      <vt:lpstr>PowerPoint Presentation</vt:lpstr>
      <vt:lpstr>After School Camp Clubs (3:30-4:30pm)</vt:lpstr>
      <vt:lpstr>A Day in the Life of a Camper</vt:lpstr>
      <vt:lpstr>PowerPoint Presentation</vt:lpstr>
      <vt:lpstr>2018 Tuition &amp; Fee Schedule </vt:lpstr>
      <vt:lpstr>PowerPoint Presentation</vt:lpstr>
    </vt:vector>
  </TitlesOfParts>
  <Company>Nobel Learning Communities,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Collinson</dc:creator>
  <cp:lastModifiedBy>Rachel Epstein</cp:lastModifiedBy>
  <cp:revision>399</cp:revision>
  <cp:lastPrinted>2018-03-20T13:14:40Z</cp:lastPrinted>
  <dcterms:created xsi:type="dcterms:W3CDTF">2016-01-04T14:20:07Z</dcterms:created>
  <dcterms:modified xsi:type="dcterms:W3CDTF">2018-03-20T18:43:47Z</dcterms:modified>
</cp:coreProperties>
</file>